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256" r:id="rId2"/>
    <p:sldId id="306" r:id="rId3"/>
    <p:sldId id="257" r:id="rId4"/>
    <p:sldId id="317" r:id="rId5"/>
    <p:sldId id="338" r:id="rId6"/>
    <p:sldId id="258" r:id="rId7"/>
    <p:sldId id="316" r:id="rId8"/>
    <p:sldId id="266" r:id="rId9"/>
    <p:sldId id="368" r:id="rId10"/>
    <p:sldId id="372" r:id="rId11"/>
    <p:sldId id="363" r:id="rId12"/>
    <p:sldId id="267" r:id="rId13"/>
    <p:sldId id="382" r:id="rId14"/>
    <p:sldId id="268" r:id="rId15"/>
    <p:sldId id="348" r:id="rId16"/>
    <p:sldId id="378" r:id="rId17"/>
    <p:sldId id="379" r:id="rId18"/>
    <p:sldId id="380" r:id="rId19"/>
    <p:sldId id="381" r:id="rId20"/>
    <p:sldId id="364" r:id="rId21"/>
    <p:sldId id="384" r:id="rId22"/>
    <p:sldId id="365" r:id="rId23"/>
    <p:sldId id="356" r:id="rId24"/>
    <p:sldId id="318" r:id="rId25"/>
    <p:sldId id="339" r:id="rId26"/>
    <p:sldId id="352" r:id="rId27"/>
    <p:sldId id="351" r:id="rId28"/>
    <p:sldId id="350" r:id="rId29"/>
    <p:sldId id="319" r:id="rId30"/>
    <p:sldId id="357" r:id="rId31"/>
    <p:sldId id="269" r:id="rId32"/>
    <p:sldId id="264" r:id="rId33"/>
    <p:sldId id="327" r:id="rId34"/>
    <p:sldId id="341" r:id="rId35"/>
    <p:sldId id="354" r:id="rId36"/>
    <p:sldId id="328" r:id="rId37"/>
    <p:sldId id="329" r:id="rId38"/>
    <p:sldId id="360" r:id="rId39"/>
    <p:sldId id="320" r:id="rId40"/>
    <p:sldId id="270" r:id="rId41"/>
    <p:sldId id="271" r:id="rId42"/>
    <p:sldId id="358" r:id="rId43"/>
    <p:sldId id="321" r:id="rId44"/>
    <p:sldId id="353" r:id="rId45"/>
    <p:sldId id="373" r:id="rId46"/>
    <p:sldId id="260" r:id="rId47"/>
    <p:sldId id="323" r:id="rId48"/>
    <p:sldId id="343" r:id="rId49"/>
    <p:sldId id="261" r:id="rId50"/>
    <p:sldId id="374" r:id="rId51"/>
    <p:sldId id="324" r:id="rId52"/>
    <p:sldId id="325" r:id="rId53"/>
    <p:sldId id="375" r:id="rId54"/>
    <p:sldId id="366" r:id="rId55"/>
    <p:sldId id="376" r:id="rId56"/>
    <p:sldId id="326" r:id="rId57"/>
    <p:sldId id="359" r:id="rId58"/>
    <p:sldId id="333" r:id="rId59"/>
    <p:sldId id="273" r:id="rId60"/>
    <p:sldId id="312" r:id="rId61"/>
    <p:sldId id="310" r:id="rId62"/>
    <p:sldId id="337" r:id="rId63"/>
    <p:sldId id="335" r:id="rId64"/>
    <p:sldId id="313" r:id="rId65"/>
    <p:sldId id="311" r:id="rId66"/>
    <p:sldId id="309" r:id="rId67"/>
    <p:sldId id="308" r:id="rId68"/>
    <p:sldId id="279" r:id="rId69"/>
    <p:sldId id="315" r:id="rId70"/>
    <p:sldId id="282" r:id="rId71"/>
    <p:sldId id="301" r:id="rId72"/>
    <p:sldId id="283" r:id="rId73"/>
    <p:sldId id="284" r:id="rId74"/>
    <p:sldId id="292" r:id="rId75"/>
    <p:sldId id="294" r:id="rId76"/>
    <p:sldId id="291" r:id="rId77"/>
    <p:sldId id="286" r:id="rId78"/>
    <p:sldId id="287" r:id="rId79"/>
    <p:sldId id="304" r:id="rId80"/>
    <p:sldId id="385" r:id="rId81"/>
    <p:sldId id="331" r:id="rId82"/>
    <p:sldId id="367" r:id="rId83"/>
    <p:sldId id="307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94169" autoAdjust="0"/>
  </p:normalViewPr>
  <p:slideViewPr>
    <p:cSldViewPr>
      <p:cViewPr>
        <p:scale>
          <a:sx n="84" d="100"/>
          <a:sy n="84" d="100"/>
        </p:scale>
        <p:origin x="-63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CAB3-168D-4346-BFDA-BF382B20F7ED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EC6B-FC1B-4867-9A80-DB9232909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MSM en ascension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EC6B-FC1B-4867-9A80-DB9232909B6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Histoire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</a:t>
            </a:r>
            <a:r>
              <a:rPr lang="fr-FR" baseline="0" dirty="0" smtClean="0"/>
              <a:t> VHC sur laquelle se greffe le VIH</a:t>
            </a:r>
          </a:p>
          <a:p>
            <a:r>
              <a:rPr lang="fr-FR" baseline="0" dirty="0" smtClean="0"/>
              <a:t>Hiv diminue la résolution du VHC</a:t>
            </a:r>
          </a:p>
          <a:p>
            <a:r>
              <a:rPr lang="fr-FR" baseline="0" dirty="0" smtClean="0"/>
              <a:t>VHC complique AUSSI le VIH</a:t>
            </a:r>
          </a:p>
          <a:p>
            <a:r>
              <a:rPr lang="fr-FR" baseline="0" dirty="0" smtClean="0"/>
              <a:t>Parler femme enceinte augmentation de la transmission à l’accouchement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EC6B-FC1B-4867-9A80-DB9232909B6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Moins de causes liées au VIH</a:t>
            </a:r>
            <a:r>
              <a:rPr lang="fr-FR" baseline="0" dirty="0" smtClean="0"/>
              <a:t> / autres cancers/ autres infections</a:t>
            </a:r>
          </a:p>
          <a:p>
            <a:r>
              <a:rPr lang="fr-FR" baseline="0" dirty="0" smtClean="0"/>
              <a:t>Place du foie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EC6B-FC1B-4867-9A80-DB9232909B6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78F5F-B983-4DE0-8F15-1ECF033EC32D}" type="slidenum">
              <a:rPr lang="fr-FR">
                <a:latin typeface="Arial" pitchFamily="34" charset="0"/>
              </a:rPr>
              <a:pPr/>
              <a:t>32</a:t>
            </a:fld>
            <a:endParaRPr lang="fr-FR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720554-FF7E-4E71-A4C7-F3DB21FE8EB9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8ABE73-FE0A-406F-8161-66AAD8BBB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3214710" cy="1752600"/>
          </a:xfrm>
        </p:spPr>
        <p:txBody>
          <a:bodyPr>
            <a:noAutofit/>
          </a:bodyPr>
          <a:lstStyle/>
          <a:p>
            <a:endParaRPr lang="fr-FR" sz="2000" b="1" dirty="0" smtClean="0"/>
          </a:p>
          <a:p>
            <a:r>
              <a:rPr lang="fr-FR" sz="2000" b="1" dirty="0" smtClean="0"/>
              <a:t>Nadia BEN LASFAR</a:t>
            </a:r>
          </a:p>
          <a:p>
            <a:r>
              <a:rPr lang="fr-FR" sz="1600" b="1" dirty="0" smtClean="0"/>
              <a:t>Faculté de médecine de Sousse</a:t>
            </a:r>
          </a:p>
          <a:p>
            <a:r>
              <a:rPr lang="fr-FR" sz="1600" b="1" dirty="0" smtClean="0"/>
              <a:t>Service des Maladies infectieuses CHU </a:t>
            </a:r>
            <a:r>
              <a:rPr lang="fr-FR" sz="1600" b="1" dirty="0" err="1" smtClean="0"/>
              <a:t>Farhat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Hached</a:t>
            </a:r>
            <a:r>
              <a:rPr lang="fr-FR" sz="1600" b="1" dirty="0" smtClean="0"/>
              <a:t> Sousse</a:t>
            </a:r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Co infection VIH-VHC</a:t>
            </a:r>
            <a:br>
              <a:rPr lang="fr-FR" sz="4800" b="1" dirty="0" smtClean="0"/>
            </a:br>
            <a:r>
              <a:rPr lang="fr-FR" sz="3200" b="1" dirty="0" smtClean="0"/>
              <a:t>Cas clinique et mise au point </a:t>
            </a:r>
            <a:endParaRPr lang="fr-FR" sz="4800" b="1" dirty="0"/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4786314" y="3829064"/>
            <a:ext cx="3643338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Pr. Ag.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Naïla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HANNACHI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Faculté de médecine de Sousse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de Virologie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Farhat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Hached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Sousse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57356" y="614364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Première Rencontre en Infectiologie</a:t>
            </a:r>
          </a:p>
          <a:p>
            <a:pPr algn="ctr"/>
            <a:r>
              <a:rPr lang="fr-FR" sz="1400" b="1" dirty="0" smtClean="0"/>
              <a:t>Hammamet - 13 Novembre 2015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 Tunisie,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662114"/>
            <a:ext cx="7772400" cy="3910026"/>
          </a:xfrm>
        </p:spPr>
        <p:txBody>
          <a:bodyPr>
            <a:normAutofit fontScale="25000" lnSpcReduction="20000"/>
          </a:bodyPr>
          <a:lstStyle/>
          <a:p>
            <a:r>
              <a:rPr lang="fr-FR" sz="11200" dirty="0" smtClean="0"/>
              <a:t>26-40% HIV sont </a:t>
            </a:r>
            <a:r>
              <a:rPr lang="fr-FR" sz="11200" dirty="0" err="1" smtClean="0"/>
              <a:t>coinfectés</a:t>
            </a:r>
            <a:r>
              <a:rPr lang="fr-FR" sz="11200" dirty="0" smtClean="0"/>
              <a:t> VHC</a:t>
            </a:r>
          </a:p>
          <a:p>
            <a:endParaRPr lang="fr-FR" sz="5100" dirty="0" smtClean="0"/>
          </a:p>
          <a:p>
            <a:r>
              <a:rPr lang="fr-FR" sz="11200" dirty="0" smtClean="0"/>
              <a:t>Ce patient est génotype 4, quel génotype est prépondérant en Tunisie ?</a:t>
            </a:r>
          </a:p>
          <a:p>
            <a:endParaRPr lang="fr-FR" sz="5100" dirty="0" smtClean="0"/>
          </a:p>
          <a:p>
            <a:pPr>
              <a:buNone/>
            </a:pPr>
            <a:endParaRPr lang="fr-FR" sz="5100" dirty="0" smtClean="0"/>
          </a:p>
          <a:p>
            <a:pPr marL="727075" indent="-388938">
              <a:buFont typeface="+mj-lt"/>
              <a:buAutoNum type="arabicPeriod"/>
            </a:pPr>
            <a:r>
              <a:rPr lang="fr-FR" sz="11200" dirty="0" smtClean="0"/>
              <a:t>    </a:t>
            </a:r>
            <a:r>
              <a:rPr lang="fr-FR" sz="11200" dirty="0" smtClean="0"/>
              <a:t>1a</a:t>
            </a:r>
            <a:endParaRPr lang="fr-FR" sz="11200" dirty="0" smtClean="0"/>
          </a:p>
          <a:p>
            <a:pPr marL="727075" indent="-388938">
              <a:buFont typeface="+mj-lt"/>
              <a:buAutoNum type="arabicPeriod"/>
            </a:pPr>
            <a:r>
              <a:rPr lang="fr-FR" sz="11200" dirty="0" smtClean="0">
                <a:solidFill>
                  <a:srgbClr val="FF0000"/>
                </a:solidFill>
              </a:rPr>
              <a:t>    </a:t>
            </a:r>
            <a:r>
              <a:rPr lang="fr-FR" sz="11200" dirty="0" smtClean="0">
                <a:solidFill>
                  <a:srgbClr val="FF0000"/>
                </a:solidFill>
              </a:rPr>
              <a:t>1b</a:t>
            </a:r>
            <a:endParaRPr lang="fr-FR" sz="11200" dirty="0" smtClean="0">
              <a:solidFill>
                <a:srgbClr val="FF0000"/>
              </a:solidFill>
            </a:endParaRPr>
          </a:p>
          <a:p>
            <a:pPr marL="727075" indent="-388938">
              <a:buFont typeface="+mj-lt"/>
              <a:buAutoNum type="arabicPeriod"/>
            </a:pPr>
            <a:r>
              <a:rPr lang="fr-FR" sz="11200" dirty="0" smtClean="0"/>
              <a:t>    </a:t>
            </a:r>
            <a:r>
              <a:rPr lang="fr-FR" sz="11200" dirty="0" smtClean="0"/>
              <a:t>2</a:t>
            </a:r>
            <a:endParaRPr lang="fr-FR" sz="11200" dirty="0" smtClean="0"/>
          </a:p>
          <a:p>
            <a:pPr marL="727075" indent="-388938">
              <a:buFont typeface="+mj-lt"/>
              <a:buAutoNum type="arabicPeriod"/>
            </a:pPr>
            <a:r>
              <a:rPr lang="fr-FR" sz="11200" dirty="0" smtClean="0"/>
              <a:t>    </a:t>
            </a:r>
            <a:r>
              <a:rPr lang="fr-FR" sz="11200" dirty="0" smtClean="0"/>
              <a:t>3</a:t>
            </a:r>
            <a:endParaRPr lang="fr-FR" sz="11200" dirty="0" smtClean="0"/>
          </a:p>
          <a:p>
            <a:pPr marL="727075" indent="-388938">
              <a:buFont typeface="+mj-lt"/>
              <a:buAutoNum type="arabicPeriod"/>
            </a:pPr>
            <a:r>
              <a:rPr lang="fr-FR" sz="11200" dirty="0" smtClean="0"/>
              <a:t>    </a:t>
            </a:r>
            <a:r>
              <a:rPr lang="fr-FR" sz="11200" dirty="0" smtClean="0"/>
              <a:t>4</a:t>
            </a:r>
            <a:endParaRPr lang="fr-FR" sz="112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72132" y="5786454"/>
            <a:ext cx="3286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Kilani</a:t>
            </a:r>
            <a:r>
              <a:rPr lang="fr-FR" sz="1100" dirty="0" smtClean="0"/>
              <a:t> B. Tunisie Médicale 2007;85(2):121-3.</a:t>
            </a:r>
          </a:p>
          <a:p>
            <a:r>
              <a:rPr lang="fr-FR" sz="1100" dirty="0" err="1" smtClean="0"/>
              <a:t>Maaref</a:t>
            </a:r>
            <a:r>
              <a:rPr lang="fr-FR" sz="1100" dirty="0" smtClean="0"/>
              <a:t> F. Pathologie Biologie 2011;59(4):213-6.</a:t>
            </a:r>
          </a:p>
          <a:p>
            <a:r>
              <a:rPr lang="fr-FR" sz="1100" dirty="0" smtClean="0"/>
              <a:t>Fatima A. </a:t>
            </a:r>
            <a:r>
              <a:rPr lang="fr-FR" sz="1100" dirty="0" err="1" smtClean="0"/>
              <a:t>Plos</a:t>
            </a:r>
            <a:r>
              <a:rPr lang="fr-FR" sz="1100" dirty="0" smtClean="0"/>
              <a:t> one 2015 Mar 24;10(3):e0121873.</a:t>
            </a:r>
          </a:p>
          <a:p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-142900"/>
            <a:ext cx="77724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Génotypes du VHC dans le monde</a:t>
            </a:r>
            <a:endParaRPr lang="fr-FR" b="1" dirty="0"/>
          </a:p>
        </p:txBody>
      </p:sp>
      <p:pic>
        <p:nvPicPr>
          <p:cNvPr id="1026" name="Picture 2" descr="C:\Users\dell\Desktop\distribution genotypes c mondia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800001" cy="493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and HCV: natural course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96" y="0"/>
            <a:ext cx="7786742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HIV/HCV  : complication dans les 2 sens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14338"/>
            <a:ext cx="9144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7158" y="6357958"/>
            <a:ext cx="400052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58016" y="6572272"/>
            <a:ext cx="178595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775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643866" cy="410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HIV/HCV  : complication dans les 2 sens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0"/>
            <a:ext cx="7786742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HIV/HCV  : complication dans les 2 sens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7620" y="6072206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Virological</a:t>
            </a:r>
            <a:r>
              <a:rPr lang="fr-FR" sz="1200" dirty="0" smtClean="0"/>
              <a:t> </a:t>
            </a:r>
            <a:r>
              <a:rPr lang="fr-FR" sz="1200" dirty="0" err="1" smtClean="0"/>
              <a:t>mechanisms</a:t>
            </a:r>
            <a:r>
              <a:rPr lang="fr-FR" sz="1200" dirty="0" smtClean="0"/>
              <a:t> in the </a:t>
            </a:r>
            <a:r>
              <a:rPr lang="fr-FR" sz="1200" dirty="0" err="1" smtClean="0"/>
              <a:t>coinfection</a:t>
            </a:r>
            <a:r>
              <a:rPr lang="fr-FR" sz="1200" dirty="0" smtClean="0"/>
              <a:t> </a:t>
            </a:r>
            <a:r>
              <a:rPr lang="fr-FR" sz="1200" dirty="0" err="1" smtClean="0"/>
              <a:t>between</a:t>
            </a:r>
            <a:r>
              <a:rPr lang="fr-FR" sz="1200" dirty="0" smtClean="0"/>
              <a:t> HIV and HCV</a:t>
            </a:r>
          </a:p>
          <a:p>
            <a:r>
              <a:rPr lang="fr-FR" sz="1200" dirty="0" smtClean="0"/>
              <a:t>MC </a:t>
            </a:r>
            <a:r>
              <a:rPr lang="fr-FR" sz="1200" dirty="0" err="1" smtClean="0"/>
              <a:t>Liberta</a:t>
            </a:r>
            <a:r>
              <a:rPr lang="fr-FR" sz="1200" dirty="0" smtClean="0"/>
              <a:t>. 2 </a:t>
            </a:r>
            <a:r>
              <a:rPr lang="fr-FR" sz="1200" dirty="0" err="1" smtClean="0"/>
              <a:t>Mediators</a:t>
            </a:r>
            <a:r>
              <a:rPr lang="fr-FR" sz="1200" dirty="0" smtClean="0"/>
              <a:t> </a:t>
            </a:r>
            <a:r>
              <a:rPr lang="fr-FR" sz="1200" dirty="0" err="1" smtClean="0"/>
              <a:t>Inflamm</a:t>
            </a:r>
            <a:r>
              <a:rPr lang="fr-FR" sz="1200" dirty="0" smtClean="0"/>
              <a:t>. 2015;2015:320532. </a:t>
            </a:r>
            <a:endParaRPr lang="fr-FR" sz="1200" dirty="0"/>
          </a:p>
        </p:txBody>
      </p:sp>
      <p:sp>
        <p:nvSpPr>
          <p:cNvPr id="7" name="Ellipse 6"/>
          <p:cNvSpPr/>
          <p:nvPr/>
        </p:nvSpPr>
        <p:spPr>
          <a:xfrm>
            <a:off x="1928794" y="1428736"/>
            <a:ext cx="178595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Changing causes of death in the </a:t>
            </a:r>
            <a:r>
              <a:rPr lang="en-GB" altLang="de-DE" b="1" dirty="0" smtClean="0">
                <a:solidFill>
                  <a:srgbClr val="D2533C"/>
                </a:solidFill>
              </a:rPr>
              <a:t>Swiss HIV </a:t>
            </a:r>
            <a:br>
              <a:rPr lang="en-GB" altLang="de-DE" b="1" dirty="0" smtClean="0">
                <a:solidFill>
                  <a:srgbClr val="D2533C"/>
                </a:solidFill>
              </a:rPr>
            </a:br>
            <a:r>
              <a:rPr lang="en-GB" altLang="de-DE" b="1" dirty="0" smtClean="0">
                <a:solidFill>
                  <a:srgbClr val="D2533C"/>
                </a:solidFill>
              </a:rPr>
              <a:t>Cohort Study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58" y="0"/>
            <a:ext cx="8358246" cy="142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VIH/VHC : changement des causes de mortalité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29850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00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Bilan initial de l’hépatite C chez le VIH +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Interrogatoire</a:t>
            </a:r>
            <a:r>
              <a:rPr lang="fr-FR" dirty="0" smtClean="0"/>
              <a:t> : ancienneté présumée de contamination du VHC, quantification journalière d’OH, tabac et cannabis, les prises médicamenteuses.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Examen complet à la recherche de </a:t>
            </a:r>
            <a:r>
              <a:rPr lang="fr-FR" dirty="0" smtClean="0"/>
              <a:t>: signes de cirrhose/HTP/IHC, </a:t>
            </a:r>
            <a:r>
              <a:rPr lang="fr-FR" dirty="0" err="1" smtClean="0"/>
              <a:t>sd</a:t>
            </a:r>
            <a:r>
              <a:rPr lang="fr-FR" dirty="0" smtClean="0"/>
              <a:t> métabolique associé, MEH de </a:t>
            </a:r>
            <a:r>
              <a:rPr lang="fr-FR" dirty="0" err="1" smtClean="0"/>
              <a:t>cryoglobulinémie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Bilan biologique </a:t>
            </a:r>
            <a:r>
              <a:rPr lang="fr-FR" dirty="0" smtClean="0"/>
              <a:t>: BH, NFS, TP, sérologie VHB, VHA, AFP, bilan lipidique, glycémie.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ARN VHC, ARN VIH, génotype VHC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Imagerie</a:t>
            </a:r>
            <a:r>
              <a:rPr lang="fr-FR" dirty="0" smtClean="0"/>
              <a:t> : échographie abdominale, FOGD si cirrhose.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Evaluation de la fibrose hépatique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85854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86446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Rapport </a:t>
            </a:r>
            <a:r>
              <a:rPr lang="fr-FR" dirty="0" err="1" smtClean="0"/>
              <a:t>Morlat</a:t>
            </a:r>
            <a:r>
              <a:rPr lang="fr-FR" dirty="0" smtClean="0"/>
              <a:t>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Quelle technique sérologique utilisée pour le VIH ?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endParaRPr lang="fr-FR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Peut-on avoir de faux négatifs ?</a:t>
            </a:r>
          </a:p>
          <a:p>
            <a:pPr>
              <a:buFont typeface="Wingdings"/>
              <a:buChar char="à"/>
            </a:pPr>
            <a:r>
              <a:rPr lang="fr-FR" dirty="0" smtClean="0"/>
              <a:t> </a:t>
            </a:r>
          </a:p>
          <a:p>
            <a:r>
              <a:rPr lang="fr-FR" dirty="0" smtClean="0"/>
              <a:t>Une sérologie VHC peut-elle être négative chez un patient ayant le virus ?</a:t>
            </a:r>
          </a:p>
          <a:p>
            <a:pPr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09624" y="1524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57250" y="0"/>
            <a:ext cx="7772400" cy="1143000"/>
          </a:xfrm>
        </p:spPr>
        <p:txBody>
          <a:bodyPr/>
          <a:lstStyle/>
          <a:p>
            <a:pPr algn="ctr"/>
            <a:r>
              <a:rPr lang="fr-FR" dirty="0" smtClean="0"/>
              <a:t>Diagnostic sérologique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fr-FR" dirty="0" smtClean="0"/>
              <a:t>Diagnostic sérologique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Quelle technique sérologique utilisée pour le VIH ?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fr-FR" dirty="0" smtClean="0"/>
              <a:t>Technique ELISA combinée des anti-VIH-1, VIH-2 et antigène p24 (4</a:t>
            </a:r>
            <a:r>
              <a:rPr lang="fr-FR" baseline="30000" dirty="0" smtClean="0"/>
              <a:t>ème</a:t>
            </a:r>
            <a:r>
              <a:rPr lang="fr-FR" dirty="0" smtClean="0"/>
              <a:t> génération)</a:t>
            </a:r>
          </a:p>
          <a:p>
            <a:r>
              <a:rPr lang="fr-FR" dirty="0" smtClean="0"/>
              <a:t>Peut-on avoir des faux négatifs ?</a:t>
            </a:r>
          </a:p>
          <a:p>
            <a:pPr>
              <a:buFont typeface="Wingdings"/>
              <a:buChar char="à"/>
            </a:pPr>
            <a:r>
              <a:rPr lang="fr-FR" dirty="0" smtClean="0"/>
              <a:t> Oui : Fenêtre sérologique +++</a:t>
            </a:r>
          </a:p>
          <a:p>
            <a:r>
              <a:rPr lang="fr-FR" dirty="0" smtClean="0"/>
              <a:t>Une sérologie VHC peut-elle être négative chez un patient ayant le virus ?</a:t>
            </a:r>
          </a:p>
          <a:p>
            <a:pPr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 Oui : fenêtre sérologique, CD4 bas, </a:t>
            </a:r>
            <a:r>
              <a:rPr lang="fr-FR" sz="2000" dirty="0" smtClean="0">
                <a:sym typeface="Wingdings" pitchFamily="2" charset="2"/>
              </a:rPr>
              <a:t>VHC occulte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A:\marq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84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00100" y="3000372"/>
            <a:ext cx="125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Fenêtre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virologique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14348" y="3786190"/>
            <a:ext cx="164307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5373216"/>
            <a:ext cx="39604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Fenêtre  sérologique : ELISA négatif</a:t>
            </a:r>
            <a:endParaRPr lang="fr-FR" b="1" dirty="0">
              <a:solidFill>
                <a:srgbClr val="0000FF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83568" y="4365104"/>
            <a:ext cx="3456384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3528" y="5879013"/>
            <a:ext cx="28803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Contexte suspect  /AES :  sérologie  J0  -  M1   -  M3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8" y="4000504"/>
            <a:ext cx="928694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43768" y="3357562"/>
            <a:ext cx="1214446" cy="369332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86578" y="785794"/>
            <a:ext cx="1785950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Ac</a:t>
            </a:r>
            <a:r>
              <a:rPr lang="fr-FR" sz="2400" b="1" dirty="0" smtClean="0"/>
              <a:t> anti VIH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58552" y="1990581"/>
            <a:ext cx="130099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Risque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« résiduel 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72264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Dr N. </a:t>
            </a:r>
            <a:r>
              <a:rPr lang="fr-FR" b="1" dirty="0" err="1" smtClean="0"/>
              <a:t>Hannachi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643042" y="201019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VIH :  Sérologie / virologie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07504" y="1000108"/>
            <a:ext cx="79043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>
                <a:sym typeface="Wingdings" pitchFamily="2" charset="2"/>
              </a:rPr>
              <a:t> Dépistage / contexte évocateur </a:t>
            </a:r>
          </a:p>
          <a:p>
            <a:pPr>
              <a:lnSpc>
                <a:spcPct val="150000"/>
              </a:lnSpc>
              <a:defRPr/>
            </a:pPr>
            <a:r>
              <a:rPr lang="fr-FR" sz="2000" b="1" dirty="0" smtClean="0">
                <a:sym typeface="Wingdings" pitchFamily="2" charset="2"/>
              </a:rPr>
              <a:t>  Prélèvement : Sang </a:t>
            </a:r>
            <a:r>
              <a:rPr lang="fr-FR" sz="2000" b="1" dirty="0" smtClean="0"/>
              <a:t>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6406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Diagnostic virologique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1052736"/>
            <a:ext cx="5004048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>
                <a:solidFill>
                  <a:srgbClr val="C00000"/>
                </a:solidFill>
              </a:rPr>
              <a:t>Diagnostic direct </a:t>
            </a:r>
            <a:r>
              <a:rPr lang="fr-FR" sz="1600" b="1" dirty="0" smtClean="0">
                <a:solidFill>
                  <a:srgbClr val="C00000"/>
                </a:solidFill>
                <a:sym typeface="Wingdings" pitchFamily="2" charset="2"/>
              </a:rPr>
              <a:t> Marqueurs de réplication 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</a:rPr>
              <a:t>Ag VHC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1600" b="1" dirty="0" smtClean="0">
                <a:solidFill>
                  <a:srgbClr val="0000FF"/>
                </a:solidFill>
              </a:rPr>
              <a:t> Biologie moléculaire : </a:t>
            </a:r>
          </a:p>
          <a:p>
            <a:pPr>
              <a:lnSpc>
                <a:spcPct val="150000"/>
              </a:lnSpc>
              <a:defRPr/>
            </a:pPr>
            <a:r>
              <a:rPr lang="fr-FR" sz="1600" b="1" dirty="0" smtClean="0"/>
              <a:t>- </a:t>
            </a:r>
            <a:r>
              <a:rPr lang="fr-FR" sz="1600" b="1" dirty="0" smtClean="0">
                <a:solidFill>
                  <a:srgbClr val="C00000"/>
                </a:solidFill>
              </a:rPr>
              <a:t>Test qualitatif </a:t>
            </a:r>
            <a:r>
              <a:rPr lang="fr-FR" sz="1600" b="1" dirty="0" smtClean="0"/>
              <a:t>de détection de</a:t>
            </a:r>
            <a:r>
              <a:rPr lang="fr-FR" sz="1400" b="1" dirty="0" smtClean="0"/>
              <a:t> l’ARN </a:t>
            </a:r>
            <a:r>
              <a:rPr lang="fr-FR" sz="1200" b="1" dirty="0" smtClean="0"/>
              <a:t>(sérologie douteuse, NN)</a:t>
            </a:r>
          </a:p>
          <a:p>
            <a:pPr>
              <a:lnSpc>
                <a:spcPct val="150000"/>
              </a:lnSpc>
              <a:defRPr/>
            </a:pPr>
            <a:r>
              <a:rPr lang="fr-FR" sz="1600" b="1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Charge virale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: intérêt Thérapeutique++++ 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Génotypage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: intérêt Thérapeutique+++++ 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2060848"/>
            <a:ext cx="243001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>
                <a:solidFill>
                  <a:srgbClr val="C00000"/>
                </a:solidFill>
              </a:rPr>
              <a:t>Diagnostic indirect</a:t>
            </a:r>
          </a:p>
          <a:p>
            <a:pPr>
              <a:lnSpc>
                <a:spcPct val="150000"/>
              </a:lnSpc>
              <a:defRPr/>
            </a:pPr>
            <a:r>
              <a:rPr lang="fr-FR" sz="2000" b="1" dirty="0" err="1" smtClean="0">
                <a:solidFill>
                  <a:srgbClr val="0000FF"/>
                </a:solidFill>
              </a:rPr>
              <a:t>Ac</a:t>
            </a:r>
            <a:r>
              <a:rPr lang="fr-FR" sz="2000" b="1" dirty="0" smtClean="0">
                <a:solidFill>
                  <a:srgbClr val="0000FF"/>
                </a:solidFill>
              </a:rPr>
              <a:t> anti VHC </a:t>
            </a:r>
            <a:r>
              <a:rPr lang="fr-FR" sz="2000" b="1" dirty="0" smtClean="0"/>
              <a:t>: ELISA </a:t>
            </a:r>
          </a:p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Immunoblot</a:t>
            </a:r>
            <a:r>
              <a:rPr lang="fr-FR" sz="2000" b="1" dirty="0" smtClean="0"/>
              <a:t> (+/-)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960440" cy="24593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ZoneTexte 6"/>
          <p:cNvSpPr txBox="1"/>
          <p:nvPr/>
        </p:nvSpPr>
        <p:spPr>
          <a:xfrm>
            <a:off x="315690" y="6211669"/>
            <a:ext cx="32481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Si Négatif, contexte suspect(AES…)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Refaire la sérologie++++  (AES:J0-M1-M3)</a:t>
            </a: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>
            <a:off x="827585" y="4869160"/>
            <a:ext cx="57606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032448" cy="2480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ZoneTexte 9"/>
          <p:cNvSpPr txBox="1"/>
          <p:nvPr/>
        </p:nvSpPr>
        <p:spPr>
          <a:xfrm>
            <a:off x="6072166" y="64886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Dr N. HANNACHI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1- Oui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2- Non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/>
              <a:t>Est-ce que la population VIH/VHC est une population particulière ?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 technique utiliser pour quantifier l’ARN VHC ?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715172" cy="2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428992" y="6000768"/>
            <a:ext cx="5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400" dirty="0" smtClean="0"/>
              <a:t>F. Wiesmann. Med Microbiol Immunol (2015) 204:515–525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 technique utiliser pour quantifier l’ARN VHC ?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715172" cy="2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428992" y="6000768"/>
            <a:ext cx="5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400" dirty="0" smtClean="0"/>
              <a:t>F. Wiesmann. Med Microbiol Immunol (2015) 204:515–525</a:t>
            </a:r>
            <a:endParaRPr lang="fr-FR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550072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29058" y="1928802"/>
            <a:ext cx="15001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EASL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 technique utiliser pour le </a:t>
            </a:r>
            <a:r>
              <a:rPr lang="fr-FR" dirty="0" err="1" smtClean="0"/>
              <a:t>génotypage</a:t>
            </a:r>
            <a:r>
              <a:rPr lang="fr-FR" dirty="0" smtClean="0"/>
              <a:t> du VHC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Séquençage </a:t>
            </a:r>
            <a:r>
              <a:rPr lang="fr-FR" dirty="0" err="1" smtClean="0"/>
              <a:t>core</a:t>
            </a:r>
            <a:r>
              <a:rPr lang="fr-FR" dirty="0" smtClean="0"/>
              <a:t>/E1 ou NS5B</a:t>
            </a:r>
          </a:p>
          <a:p>
            <a:r>
              <a:rPr lang="fr-FR" dirty="0" smtClean="0"/>
              <a:t>PCR/ HYBRIDATION SCHEMA LIPA</a:t>
            </a:r>
          </a:p>
          <a:p>
            <a:r>
              <a:rPr lang="fr-FR" dirty="0" smtClean="0"/>
              <a:t>PCR TEMP REEL amorce spécifique (Abbott </a:t>
            </a:r>
            <a:r>
              <a:rPr lang="fr-FR" dirty="0" err="1" smtClean="0"/>
              <a:t>molecular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3929090" cy="1995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171825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14942" y="5572140"/>
            <a:ext cx="300039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Technique MALDI-TOF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71538" y="5572140"/>
            <a:ext cx="364333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Principe d’hybridation inverse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772400" cy="1143000"/>
          </a:xfrm>
        </p:spPr>
        <p:txBody>
          <a:bodyPr/>
          <a:lstStyle/>
          <a:p>
            <a:r>
              <a:rPr lang="fr-FR" dirty="0" smtClean="0"/>
              <a:t>Evaluation de la fibrose hépatique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89038" y="2928934"/>
            <a:ext cx="1792288" cy="2988954"/>
            <a:chOff x="749" y="1668"/>
            <a:chExt cx="1129" cy="204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 l="8652" t="2170" r="47609" b="4341"/>
            <a:stretch>
              <a:fillRect/>
            </a:stretch>
          </p:blipFill>
          <p:spPr bwMode="auto">
            <a:xfrm>
              <a:off x="749" y="1668"/>
              <a:ext cx="1126" cy="20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82" y="3041"/>
              <a:ext cx="296" cy="536"/>
            </a:xfrm>
            <a:prstGeom prst="rect">
              <a:avLst/>
            </a:prstGeom>
            <a:solidFill>
              <a:srgbClr val="868AA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50" y="2272"/>
              <a:ext cx="228" cy="534"/>
            </a:xfrm>
            <a:prstGeom prst="rect">
              <a:avLst/>
            </a:prstGeom>
            <a:solidFill>
              <a:srgbClr val="868AA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89038" y="2143116"/>
            <a:ext cx="1792288" cy="3686851"/>
            <a:chOff x="749" y="1668"/>
            <a:chExt cx="1129" cy="20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/>
            <a:srcRect l="8652" t="2170" r="47609" b="4341"/>
            <a:stretch>
              <a:fillRect/>
            </a:stretch>
          </p:blipFill>
          <p:spPr bwMode="auto">
            <a:xfrm>
              <a:off x="749" y="1668"/>
              <a:ext cx="1126" cy="20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582" y="3041"/>
              <a:ext cx="296" cy="536"/>
            </a:xfrm>
            <a:prstGeom prst="rect">
              <a:avLst/>
            </a:prstGeom>
            <a:solidFill>
              <a:srgbClr val="868AA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650" y="2272"/>
              <a:ext cx="228" cy="534"/>
            </a:xfrm>
            <a:prstGeom prst="rect">
              <a:avLst/>
            </a:prstGeom>
            <a:solidFill>
              <a:srgbClr val="868AA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12996" r="5103"/>
          <a:stretch>
            <a:fillRect/>
          </a:stretch>
        </p:blipFill>
        <p:spPr bwMode="auto">
          <a:xfrm>
            <a:off x="3286116" y="2143116"/>
            <a:ext cx="2762250" cy="3714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1000100" y="164305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Tests sanguins</a:t>
            </a:r>
            <a:endParaRPr lang="fr-FR" sz="2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857620" y="1681451"/>
            <a:ext cx="140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Fibroscan</a:t>
            </a:r>
            <a:endParaRPr lang="fr-FR" sz="2400" b="1" dirty="0"/>
          </a:p>
        </p:txBody>
      </p:sp>
      <p:sp>
        <p:nvSpPr>
          <p:cNvPr id="5122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830263"/>
            <a:ext cx="12668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 descr="C:\Users\dell\Desktop\foie_biops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43116"/>
            <a:ext cx="2143140" cy="3714776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786578" y="17737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PBF</a:t>
            </a:r>
            <a:endParaRPr lang="fr-FR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6429388" y="5572140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 demandez-vous pour évaluer la fibrose hépatique ?</a:t>
            </a:r>
          </a:p>
          <a:p>
            <a:pPr>
              <a:buNone/>
            </a:pPr>
            <a:r>
              <a:rPr lang="fr-FR" dirty="0" smtClean="0"/>
              <a:t>1- </a:t>
            </a:r>
            <a:r>
              <a:rPr lang="fr-FR" dirty="0" err="1" smtClean="0"/>
              <a:t>Fibrotest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2- Fibroscan</a:t>
            </a:r>
          </a:p>
          <a:p>
            <a:pPr>
              <a:buNone/>
            </a:pPr>
            <a:r>
              <a:rPr lang="fr-FR" dirty="0" smtClean="0"/>
              <a:t>3- </a:t>
            </a:r>
            <a:r>
              <a:rPr lang="fr-FR" dirty="0" err="1" smtClean="0"/>
              <a:t>Fibrotest</a:t>
            </a:r>
            <a:r>
              <a:rPr lang="fr-FR" dirty="0" smtClean="0"/>
              <a:t> et Fibroscan</a:t>
            </a:r>
          </a:p>
          <a:p>
            <a:pPr>
              <a:buNone/>
            </a:pPr>
            <a:r>
              <a:rPr lang="fr-FR" dirty="0" smtClean="0"/>
              <a:t>4- PBF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 demandez-vous pour évaluer la fibrose hépatique ?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1- </a:t>
            </a:r>
            <a:r>
              <a:rPr lang="fr-FR" dirty="0" err="1" smtClean="0">
                <a:solidFill>
                  <a:srgbClr val="FF0000"/>
                </a:solidFill>
              </a:rPr>
              <a:t>Fibrotest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2- Fibroscan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3- </a:t>
            </a:r>
            <a:r>
              <a:rPr lang="fr-FR" dirty="0" err="1" smtClean="0">
                <a:solidFill>
                  <a:srgbClr val="FF0000"/>
                </a:solidFill>
              </a:rPr>
              <a:t>Fibrotest</a:t>
            </a:r>
            <a:r>
              <a:rPr lang="fr-FR" dirty="0" smtClean="0">
                <a:solidFill>
                  <a:srgbClr val="FF0000"/>
                </a:solidFill>
              </a:rPr>
              <a:t> et Fibroscan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4- PBF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43904" cy="12747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Performance diagnostique des examens d’évaluation de la fibrose hépatique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928802"/>
            <a:ext cx="81295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000628" y="62150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Rapport </a:t>
            </a:r>
            <a:r>
              <a:rPr lang="fr-FR" dirty="0" err="1" smtClean="0"/>
              <a:t>Morlat</a:t>
            </a:r>
            <a:r>
              <a:rPr lang="fr-FR" dirty="0" smtClean="0"/>
              <a:t>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Limites des examens d’évaluation de la fibrose hépatique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928802"/>
            <a:ext cx="7772400" cy="35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072066" y="62150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Rapport </a:t>
            </a:r>
            <a:r>
              <a:rPr lang="fr-FR" dirty="0" err="1" smtClean="0"/>
              <a:t>Morlat</a:t>
            </a:r>
            <a:r>
              <a:rPr lang="fr-FR" dirty="0" smtClean="0"/>
              <a:t>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Evaluation de la fibrose hépatique des patients </a:t>
            </a:r>
            <a:r>
              <a:rPr lang="fr-FR" dirty="0" err="1" smtClean="0"/>
              <a:t>coinfectés</a:t>
            </a:r>
            <a:r>
              <a:rPr lang="fr-FR" dirty="0" smtClean="0"/>
              <a:t> VIH/VHC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705100" y="1466850"/>
            <a:ext cx="4191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000628" y="62150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Rapport </a:t>
            </a:r>
            <a:r>
              <a:rPr lang="fr-FR" dirty="0" err="1" smtClean="0"/>
              <a:t>Morlat</a:t>
            </a:r>
            <a:r>
              <a:rPr lang="fr-FR" dirty="0" smtClean="0"/>
              <a:t>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PBF : A1 F2 selon le score de </a:t>
            </a:r>
            <a:r>
              <a:rPr lang="fr-FR" dirty="0" err="1" smtClean="0"/>
              <a:t>Métavir</a:t>
            </a:r>
            <a:endParaRPr lang="fr-FR" dirty="0" smtClean="0"/>
          </a:p>
          <a:p>
            <a:r>
              <a:rPr lang="fr-FR" dirty="0" smtClean="0"/>
              <a:t>Faut-il instaurer un traitement anti-VHC ?</a:t>
            </a:r>
          </a:p>
          <a:p>
            <a:pPr>
              <a:buNone/>
            </a:pPr>
            <a:r>
              <a:rPr lang="fr-FR" dirty="0" smtClean="0"/>
              <a:t>1- Oui</a:t>
            </a:r>
          </a:p>
          <a:p>
            <a:pPr>
              <a:buNone/>
            </a:pPr>
            <a:r>
              <a:rPr lang="fr-FR" dirty="0" smtClean="0"/>
              <a:t>2- Non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Monsieur AM âgé de 35 ans (poids= 76 kg) </a:t>
            </a:r>
          </a:p>
          <a:p>
            <a:r>
              <a:rPr lang="fr-FR" dirty="0" smtClean="0"/>
              <a:t>Ancien UDIV non substitué</a:t>
            </a:r>
          </a:p>
          <a:p>
            <a:r>
              <a:rPr lang="fr-FR" dirty="0" smtClean="0"/>
              <a:t>OH = 0</a:t>
            </a:r>
          </a:p>
          <a:p>
            <a:r>
              <a:rPr lang="fr-FR" dirty="0" smtClean="0"/>
              <a:t>Dépistage : Sérologie VIH+  Sérologie VHC+</a:t>
            </a:r>
          </a:p>
          <a:p>
            <a:r>
              <a:rPr lang="fr-FR" dirty="0" smtClean="0"/>
              <a:t>Sérologie VHB – </a:t>
            </a:r>
          </a:p>
          <a:p>
            <a:r>
              <a:rPr lang="fr-FR" dirty="0" smtClean="0"/>
              <a:t>TPHA, VDRL négatifs</a:t>
            </a:r>
          </a:p>
          <a:p>
            <a:r>
              <a:rPr lang="fr-FR" dirty="0" smtClean="0"/>
              <a:t>CD4: 600/mm3 (25%) ; ARN VIH= 5500 </a:t>
            </a:r>
            <a:r>
              <a:rPr lang="fr-FR" dirty="0" err="1" smtClean="0"/>
              <a:t>cp</a:t>
            </a:r>
            <a:r>
              <a:rPr lang="fr-FR" dirty="0" smtClean="0"/>
              <a:t>/ml</a:t>
            </a:r>
          </a:p>
          <a:p>
            <a:r>
              <a:rPr lang="fr-FR" dirty="0" smtClean="0"/>
              <a:t>ARN-VHC </a:t>
            </a:r>
            <a:r>
              <a:rPr lang="fr-FR" sz="3600" dirty="0" smtClean="0"/>
              <a:t>= </a:t>
            </a:r>
            <a:r>
              <a:rPr lang="fr-FR" dirty="0" smtClean="0"/>
              <a:t>900 000 UI/ml ; Génotype 4</a:t>
            </a: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PBF : A1 F2 selon le score de </a:t>
            </a:r>
            <a:r>
              <a:rPr lang="fr-FR" dirty="0" err="1" smtClean="0"/>
              <a:t>Métavir</a:t>
            </a:r>
            <a:endParaRPr lang="fr-FR" dirty="0" smtClean="0"/>
          </a:p>
          <a:p>
            <a:r>
              <a:rPr lang="fr-FR" dirty="0" smtClean="0"/>
              <a:t>Faut-il instaurer un traitement anti-VHC ?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1- Oui</a:t>
            </a:r>
          </a:p>
          <a:p>
            <a:pPr>
              <a:buNone/>
            </a:pPr>
            <a:r>
              <a:rPr lang="fr-FR" dirty="0" smtClean="0"/>
              <a:t>2- Non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EASL: recommendation of prioritised treatment for HIV/HCV co-infection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034" y="571480"/>
            <a:ext cx="814393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EASL : Priorité de traitement - Recommandations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88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100013"/>
            <a:ext cx="9180513" cy="695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1400" dirty="0">
              <a:noFill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35125" y="130175"/>
            <a:ext cx="581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3200" b="1" dirty="0">
                <a:latin typeface="Optima" charset="0"/>
              </a:rPr>
              <a:t>Classification METAVIR </a:t>
            </a:r>
          </a:p>
          <a:p>
            <a:pPr algn="ctr" eaLnBrk="0" hangingPunct="0"/>
            <a:r>
              <a:rPr lang="fr-FR" sz="3200" b="1" dirty="0">
                <a:latin typeface="Optima" charset="0"/>
              </a:rPr>
              <a:t>et indications thérapeutiques</a:t>
            </a:r>
          </a:p>
        </p:txBody>
      </p:sp>
      <p:graphicFrame>
        <p:nvGraphicFramePr>
          <p:cNvPr id="15422" name="Group 62"/>
          <p:cNvGraphicFramePr>
            <a:graphicFrameLocks noGrp="1"/>
          </p:cNvGraphicFramePr>
          <p:nvPr/>
        </p:nvGraphicFramePr>
        <p:xfrm>
          <a:off x="755650" y="1484313"/>
          <a:ext cx="7218363" cy="4301808"/>
        </p:xfrm>
        <a:graphic>
          <a:graphicData uri="http://schemas.openxmlformats.org/drawingml/2006/table">
            <a:tbl>
              <a:tblPr/>
              <a:tblGrid>
                <a:gridCol w="1443038"/>
                <a:gridCol w="963612"/>
                <a:gridCol w="1203325"/>
                <a:gridCol w="1201738"/>
                <a:gridCol w="1203325"/>
                <a:gridCol w="1203325"/>
              </a:tblGrid>
              <a:tr h="58102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Stade de fibrose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Grade d’activité (nécrose)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943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Minime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Modérée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Sévère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Pas de fibrose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Fibrose portale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Quelques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septa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Nombreux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septa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Cirrhose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179388" y="6308725"/>
            <a:ext cx="7694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 i="1">
                <a:solidFill>
                  <a:schemeClr val="bg1"/>
                </a:solidFill>
                <a:latin typeface="Arial" pitchFamily="34" charset="0"/>
              </a:rPr>
              <a:t>Groupe d’experts « Prise en charge des personnes infectées par le VIH » sous la présidence du  Pr Yéni - 2008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Faut-il instaurer un traitement ARV ?</a:t>
            </a:r>
          </a:p>
          <a:p>
            <a:pPr>
              <a:buNone/>
            </a:pPr>
            <a:r>
              <a:rPr lang="fr-FR" dirty="0" smtClean="0"/>
              <a:t>1- OUI</a:t>
            </a:r>
          </a:p>
          <a:p>
            <a:pPr>
              <a:buNone/>
            </a:pPr>
            <a:r>
              <a:rPr lang="fr-FR" dirty="0" smtClean="0"/>
              <a:t>2- NON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Faut-il instaurer un traitement ARV ?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1- OUI</a:t>
            </a:r>
          </a:p>
          <a:p>
            <a:pPr>
              <a:buNone/>
            </a:pPr>
            <a:r>
              <a:rPr lang="fr-FR" dirty="0" smtClean="0"/>
              <a:t>2- NON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 infection VIH/VHC</a:t>
            </a:r>
            <a:br>
              <a:rPr lang="fr-FR" dirty="0" smtClean="0"/>
            </a:br>
            <a:r>
              <a:rPr lang="fr-FR" dirty="0" smtClean="0"/>
              <a:t>Instauration du traitement ARV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</p:nvPr>
        </p:nvGraphicFramePr>
        <p:xfrm>
          <a:off x="2000232" y="1857364"/>
          <a:ext cx="444341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41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Indications d’initiation du traitement ARV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Infection VIH stade B ou 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Néphropathie liée au VIH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Âge &gt; 50 ans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Risque cardiovasculaire élevé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Coinfection</a:t>
                      </a:r>
                      <a:r>
                        <a:rPr lang="fr-FR" dirty="0" smtClean="0"/>
                        <a:t> VIH/VHC-VHB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Partenaire </a:t>
                      </a:r>
                      <a:r>
                        <a:rPr lang="fr-FR" dirty="0" err="1" smtClean="0"/>
                        <a:t>sérodiscordant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CD4&lt; 500/mm3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71670" y="3714752"/>
            <a:ext cx="2428892" cy="3571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488" y="5643578"/>
            <a:ext cx="6072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fr-FR" sz="1400" dirty="0" smtClean="0"/>
              <a:t>Trithérapie antirétrovirale</a:t>
            </a:r>
          </a:p>
          <a:p>
            <a:pPr algn="r">
              <a:buNone/>
            </a:pPr>
            <a:r>
              <a:rPr lang="fr-FR" sz="1400" dirty="0" smtClean="0"/>
              <a:t>Recommandations tunisiennes de pratique clinique 2013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 infection VIH/VHC</a:t>
            </a:r>
            <a:br>
              <a:rPr lang="fr-FR" dirty="0" smtClean="0"/>
            </a:br>
            <a:r>
              <a:rPr lang="fr-FR" dirty="0" smtClean="0"/>
              <a:t>Instauration du traitement ARV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traitement par les ARV diminue la progression de la fibrose hépatique.</a:t>
            </a:r>
          </a:p>
          <a:p>
            <a:r>
              <a:rPr lang="fr-FR" dirty="0" smtClean="0"/>
              <a:t>Le traitement ARV est prioritaire et doit-être initié avant le traitement anti-VHC.</a:t>
            </a:r>
          </a:p>
          <a:p>
            <a:r>
              <a:rPr lang="fr-FR" dirty="0" smtClean="0"/>
              <a:t>L’instauration du traitement ARV ne doit pas être retardée afin d’obtenir une CVP-VIH indétectable avant le début du traitement anti-VHC. (Forte recommandation grade B)</a:t>
            </a:r>
          </a:p>
          <a:p>
            <a:pPr>
              <a:buNone/>
            </a:pPr>
            <a:endParaRPr lang="fr-FR" dirty="0" smtClean="0"/>
          </a:p>
          <a:p>
            <a:pPr algn="r">
              <a:buNone/>
            </a:pPr>
            <a:r>
              <a:rPr lang="fr-FR" sz="1300" dirty="0" smtClean="0"/>
              <a:t>Trithérapie antirétrovirale</a:t>
            </a:r>
          </a:p>
          <a:p>
            <a:pPr algn="r">
              <a:buNone/>
            </a:pPr>
            <a:r>
              <a:rPr lang="fr-FR" sz="1300" dirty="0" smtClean="0"/>
              <a:t>Recommandations tunisiennes de pratique clinique 2013 </a:t>
            </a:r>
            <a:endParaRPr lang="fr-F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Concernant le traitement, quelles propositions sont justes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800" dirty="0" smtClean="0"/>
              <a:t>1- Eviter l’AZT avec INF+RBV à cause de la toxicité hématologique</a:t>
            </a:r>
          </a:p>
          <a:p>
            <a:pPr>
              <a:buNone/>
            </a:pPr>
            <a:r>
              <a:rPr lang="fr-FR" sz="2800" dirty="0" smtClean="0"/>
              <a:t>2- Les effets secondaires neuropsychiques sont majorés par l’association INF + EFV</a:t>
            </a:r>
          </a:p>
          <a:p>
            <a:pPr>
              <a:buNone/>
            </a:pPr>
            <a:r>
              <a:rPr lang="fr-FR" sz="2800" dirty="0" smtClean="0"/>
              <a:t>3- L’</a:t>
            </a:r>
            <a:r>
              <a:rPr lang="fr-FR" sz="2800" dirty="0" err="1" smtClean="0"/>
              <a:t>abacavir</a:t>
            </a:r>
            <a:r>
              <a:rPr lang="fr-FR" sz="2800" dirty="0" smtClean="0"/>
              <a:t> diminue les concentrations intracellulaires de l’INF</a:t>
            </a:r>
          </a:p>
          <a:p>
            <a:pPr>
              <a:buNone/>
            </a:pPr>
            <a:r>
              <a:rPr lang="fr-FR" sz="2800" dirty="0" smtClean="0"/>
              <a:t>4- L’</a:t>
            </a:r>
            <a:r>
              <a:rPr lang="fr-FR" sz="2800" dirty="0" err="1" smtClean="0"/>
              <a:t>atazanavir</a:t>
            </a:r>
            <a:r>
              <a:rPr lang="fr-FR" sz="2800" dirty="0" smtClean="0"/>
              <a:t> est contre-indiqué en cas d’hépatite virale à cause de l’</a:t>
            </a:r>
            <a:r>
              <a:rPr lang="fr-FR" sz="2800" dirty="0" err="1" smtClean="0"/>
              <a:t>hyperbilirubinémie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Concernant le traitement, quelles propositions sont justes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1- Eviter l’AZT avec INF+RBV à cause de la toxicité hématologique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2- Les effets secondaires neuropsychiques sont majorés par l’association  INF + EFV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3- L’</a:t>
            </a:r>
            <a:r>
              <a:rPr lang="fr-FR" sz="2800" dirty="0" err="1" smtClean="0">
                <a:solidFill>
                  <a:srgbClr val="FF0000"/>
                </a:solidFill>
              </a:rPr>
              <a:t>abacavir</a:t>
            </a:r>
            <a:r>
              <a:rPr lang="fr-FR" sz="2800" dirty="0" smtClean="0">
                <a:solidFill>
                  <a:srgbClr val="FF0000"/>
                </a:solidFill>
              </a:rPr>
              <a:t> diminue les concentrations intracellulaires de l’INF</a:t>
            </a:r>
          </a:p>
          <a:p>
            <a:pPr>
              <a:buNone/>
            </a:pPr>
            <a:r>
              <a:rPr lang="fr-FR" sz="2800" dirty="0" smtClean="0"/>
              <a:t>4- L’</a:t>
            </a:r>
            <a:r>
              <a:rPr lang="fr-FR" sz="2800" dirty="0" err="1" smtClean="0"/>
              <a:t>atazanavir</a:t>
            </a:r>
            <a:r>
              <a:rPr lang="fr-FR" sz="2800" dirty="0" smtClean="0"/>
              <a:t> est contre-indiqué en cas d’hépatite virale à cause de l’</a:t>
            </a:r>
            <a:r>
              <a:rPr lang="fr-FR" sz="2800" dirty="0" err="1" smtClean="0"/>
              <a:t>hyperbilirubinémie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85918" y="3571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Objectifs du traitement VHC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285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43372" y="1500174"/>
            <a:ext cx="1643074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2014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dell\Desktop\Sans titr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7315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r>
              <a:rPr lang="fr-FR" dirty="0" smtClean="0"/>
              <a:t>Quels examens complémentaires demandez-vous à ce patient ?</a:t>
            </a:r>
          </a:p>
          <a:p>
            <a:pPr>
              <a:buNone/>
            </a:pPr>
            <a:r>
              <a:rPr lang="fr-FR" dirty="0" smtClean="0"/>
              <a:t>1- Bilan hépatique</a:t>
            </a:r>
          </a:p>
          <a:p>
            <a:pPr>
              <a:buNone/>
            </a:pPr>
            <a:r>
              <a:rPr lang="fr-FR" dirty="0" smtClean="0"/>
              <a:t>2- NFS</a:t>
            </a:r>
          </a:p>
          <a:p>
            <a:pPr>
              <a:buNone/>
            </a:pPr>
            <a:r>
              <a:rPr lang="fr-FR" dirty="0" smtClean="0"/>
              <a:t>3- Bilan lipidique</a:t>
            </a:r>
          </a:p>
          <a:p>
            <a:pPr>
              <a:buNone/>
            </a:pPr>
            <a:r>
              <a:rPr lang="fr-FR" dirty="0" smtClean="0"/>
              <a:t>4- Echographie abdominale</a:t>
            </a:r>
          </a:p>
          <a:p>
            <a:pPr>
              <a:buNone/>
            </a:pPr>
            <a:r>
              <a:rPr lang="fr-FR" dirty="0" smtClean="0"/>
              <a:t>5- Evaluation de la fibrose hépatique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Successful HCV treatment reduces mortality in HIV/HCV co-infected patients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143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VIH/VHC : le succès thérapeutique du VHC réduit la mortalité 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83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Effects of SVR on the risk of death and HCC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96" y="571480"/>
            <a:ext cx="742955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Effet de la SVR sur le risque de décès et le CHC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358346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351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 schéma thérapeutique pour le VHC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400" dirty="0" smtClean="0"/>
              <a:t>1-   INF </a:t>
            </a:r>
            <a:r>
              <a:rPr lang="fr-FR" sz="2400" dirty="0" err="1" smtClean="0"/>
              <a:t>peg</a:t>
            </a:r>
            <a:r>
              <a:rPr lang="fr-FR" sz="2400" dirty="0" smtClean="0"/>
              <a:t> 180 µg/</a:t>
            </a:r>
            <a:r>
              <a:rPr lang="fr-FR" sz="2400" dirty="0" err="1" smtClean="0"/>
              <a:t>sem</a:t>
            </a:r>
            <a:r>
              <a:rPr lang="fr-FR" sz="2400" dirty="0" smtClean="0"/>
              <a:t> + RBV 1200 mg/</a:t>
            </a:r>
            <a:r>
              <a:rPr lang="fr-FR" sz="2400" dirty="0" err="1" smtClean="0"/>
              <a:t>sem</a:t>
            </a:r>
            <a:r>
              <a:rPr lang="fr-FR" sz="2400" dirty="0" smtClean="0"/>
              <a:t> x 24 </a:t>
            </a:r>
            <a:r>
              <a:rPr lang="fr-FR" sz="2400" dirty="0" err="1" smtClean="0"/>
              <a:t>sem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2-   INF </a:t>
            </a:r>
            <a:r>
              <a:rPr lang="fr-FR" sz="2400" dirty="0" err="1" smtClean="0"/>
              <a:t>peg</a:t>
            </a:r>
            <a:r>
              <a:rPr lang="fr-FR" sz="2400" dirty="0" smtClean="0"/>
              <a:t> 180 µg/</a:t>
            </a:r>
            <a:r>
              <a:rPr lang="fr-FR" sz="2400" dirty="0" err="1" smtClean="0"/>
              <a:t>sem</a:t>
            </a:r>
            <a:r>
              <a:rPr lang="fr-FR" sz="2400" dirty="0" smtClean="0"/>
              <a:t> + RBV 1000 mg/</a:t>
            </a:r>
            <a:r>
              <a:rPr lang="fr-FR" sz="2400" dirty="0" err="1" smtClean="0"/>
              <a:t>sem</a:t>
            </a:r>
            <a:r>
              <a:rPr lang="fr-FR" sz="2400" dirty="0" smtClean="0"/>
              <a:t> x 48 </a:t>
            </a:r>
            <a:r>
              <a:rPr lang="fr-FR" sz="2400" dirty="0" err="1" smtClean="0"/>
              <a:t>sem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3-   INF </a:t>
            </a:r>
            <a:r>
              <a:rPr lang="fr-FR" sz="2400" dirty="0" err="1" smtClean="0"/>
              <a:t>peg</a:t>
            </a:r>
            <a:r>
              <a:rPr lang="fr-FR" sz="2400" dirty="0" smtClean="0"/>
              <a:t> 180 µg/</a:t>
            </a:r>
            <a:r>
              <a:rPr lang="fr-FR" sz="2400" dirty="0" err="1" smtClean="0"/>
              <a:t>sem</a:t>
            </a:r>
            <a:r>
              <a:rPr lang="fr-FR" sz="2400" dirty="0" smtClean="0"/>
              <a:t> + RBV 1200 mg/</a:t>
            </a:r>
            <a:r>
              <a:rPr lang="fr-FR" sz="2400" dirty="0" err="1" smtClean="0"/>
              <a:t>sem</a:t>
            </a:r>
            <a:r>
              <a:rPr lang="fr-FR" sz="2400" dirty="0" smtClean="0"/>
              <a:t> x 72 </a:t>
            </a:r>
            <a:r>
              <a:rPr lang="fr-FR" sz="2400" dirty="0" err="1" smtClean="0"/>
              <a:t>sem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4-   INF </a:t>
            </a:r>
            <a:r>
              <a:rPr lang="fr-FR" sz="2400" dirty="0" err="1" smtClean="0"/>
              <a:t>peg</a:t>
            </a:r>
            <a:r>
              <a:rPr lang="fr-FR" sz="2400" dirty="0" smtClean="0"/>
              <a:t> 180 µg/</a:t>
            </a:r>
            <a:r>
              <a:rPr lang="fr-FR" sz="2400" dirty="0" err="1" smtClean="0"/>
              <a:t>sem</a:t>
            </a:r>
            <a:r>
              <a:rPr lang="fr-FR" sz="2400" dirty="0" smtClean="0"/>
              <a:t> + RBV 1200 mg/</a:t>
            </a:r>
            <a:r>
              <a:rPr lang="fr-FR" sz="2400" dirty="0" err="1" smtClean="0"/>
              <a:t>sem</a:t>
            </a:r>
            <a:r>
              <a:rPr lang="fr-FR" sz="2400" dirty="0" smtClean="0"/>
              <a:t> x 48 </a:t>
            </a:r>
            <a:r>
              <a:rPr lang="fr-FR" sz="2400" dirty="0" err="1" smtClean="0"/>
              <a:t>sem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5-   Les nouveaux 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 schéma thérapeutique pour le VHC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400" dirty="0" smtClean="0"/>
              <a:t>1-   INF </a:t>
            </a:r>
            <a:r>
              <a:rPr lang="fr-FR" sz="2400" dirty="0" err="1" smtClean="0"/>
              <a:t>peg</a:t>
            </a:r>
            <a:r>
              <a:rPr lang="fr-FR" sz="2400" dirty="0" smtClean="0"/>
              <a:t> 180 µg/</a:t>
            </a:r>
            <a:r>
              <a:rPr lang="fr-FR" sz="2400" dirty="0" err="1" smtClean="0"/>
              <a:t>sem</a:t>
            </a:r>
            <a:r>
              <a:rPr lang="fr-FR" sz="2400" dirty="0" smtClean="0"/>
              <a:t> + RBV 1200 mg/</a:t>
            </a:r>
            <a:r>
              <a:rPr lang="fr-FR" sz="2400" dirty="0" err="1" smtClean="0"/>
              <a:t>sem</a:t>
            </a:r>
            <a:r>
              <a:rPr lang="fr-FR" sz="2400" dirty="0" smtClean="0"/>
              <a:t> x 24 </a:t>
            </a:r>
            <a:r>
              <a:rPr lang="fr-FR" sz="2400" dirty="0" err="1" smtClean="0"/>
              <a:t>sem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2-   INF </a:t>
            </a:r>
            <a:r>
              <a:rPr lang="fr-FR" sz="2400" dirty="0" err="1" smtClean="0"/>
              <a:t>peg</a:t>
            </a:r>
            <a:r>
              <a:rPr lang="fr-FR" sz="2400" dirty="0" smtClean="0"/>
              <a:t> 180 µg/</a:t>
            </a:r>
            <a:r>
              <a:rPr lang="fr-FR" sz="2400" dirty="0" err="1" smtClean="0"/>
              <a:t>sem</a:t>
            </a:r>
            <a:r>
              <a:rPr lang="fr-FR" sz="2400" dirty="0" smtClean="0"/>
              <a:t> + RBV 1000 mg/</a:t>
            </a:r>
            <a:r>
              <a:rPr lang="fr-FR" sz="2400" dirty="0" err="1" smtClean="0"/>
              <a:t>sem</a:t>
            </a:r>
            <a:r>
              <a:rPr lang="fr-FR" sz="2400" dirty="0" smtClean="0"/>
              <a:t> x 48 </a:t>
            </a:r>
            <a:r>
              <a:rPr lang="fr-FR" sz="2400" dirty="0" err="1" smtClean="0"/>
              <a:t>sem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3-   INF </a:t>
            </a:r>
            <a:r>
              <a:rPr lang="fr-FR" sz="2400" dirty="0" err="1" smtClean="0"/>
              <a:t>peg</a:t>
            </a:r>
            <a:r>
              <a:rPr lang="fr-FR" sz="2400" dirty="0" smtClean="0"/>
              <a:t> 180 µg/</a:t>
            </a:r>
            <a:r>
              <a:rPr lang="fr-FR" sz="2400" dirty="0" err="1" smtClean="0"/>
              <a:t>sem</a:t>
            </a:r>
            <a:r>
              <a:rPr lang="fr-FR" sz="2400" dirty="0" smtClean="0"/>
              <a:t> + RBV 1200 mg/</a:t>
            </a:r>
            <a:r>
              <a:rPr lang="fr-FR" sz="2400" dirty="0" err="1" smtClean="0"/>
              <a:t>sem</a:t>
            </a:r>
            <a:r>
              <a:rPr lang="fr-FR" sz="2400" dirty="0" smtClean="0"/>
              <a:t> x 72 </a:t>
            </a:r>
            <a:r>
              <a:rPr lang="fr-FR" sz="2400" dirty="0" err="1" smtClean="0"/>
              <a:t>sem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4-   INF </a:t>
            </a:r>
            <a:r>
              <a:rPr lang="fr-FR" sz="2400" dirty="0" err="1" smtClean="0">
                <a:solidFill>
                  <a:srgbClr val="FF0000"/>
                </a:solidFill>
              </a:rPr>
              <a:t>peg</a:t>
            </a:r>
            <a:r>
              <a:rPr lang="fr-FR" sz="2400" dirty="0" smtClean="0">
                <a:solidFill>
                  <a:srgbClr val="FF0000"/>
                </a:solidFill>
              </a:rPr>
              <a:t> 180 µg/</a:t>
            </a:r>
            <a:r>
              <a:rPr lang="fr-FR" sz="2400" dirty="0" err="1" smtClean="0">
                <a:solidFill>
                  <a:srgbClr val="FF0000"/>
                </a:solidFill>
              </a:rPr>
              <a:t>sem</a:t>
            </a:r>
            <a:r>
              <a:rPr lang="fr-FR" sz="2400" dirty="0" smtClean="0">
                <a:solidFill>
                  <a:srgbClr val="FF0000"/>
                </a:solidFill>
              </a:rPr>
              <a:t> + RBV 1200 mg/</a:t>
            </a:r>
            <a:r>
              <a:rPr lang="fr-FR" sz="2400" dirty="0" err="1" smtClean="0">
                <a:solidFill>
                  <a:srgbClr val="FF0000"/>
                </a:solidFill>
              </a:rPr>
              <a:t>sem</a:t>
            </a:r>
            <a:r>
              <a:rPr lang="fr-FR" sz="2400" dirty="0" smtClean="0">
                <a:solidFill>
                  <a:srgbClr val="FF0000"/>
                </a:solidFill>
              </a:rPr>
              <a:t> x 48 </a:t>
            </a:r>
            <a:r>
              <a:rPr lang="fr-FR" sz="2400" dirty="0" err="1" smtClean="0">
                <a:solidFill>
                  <a:srgbClr val="FF0000"/>
                </a:solidFill>
              </a:rPr>
              <a:t>sem</a:t>
            </a:r>
            <a:endParaRPr lang="fr-F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dirty="0" smtClean="0"/>
              <a:t>5-   Les nouveaux 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72400" cy="1285884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Indications thérapeutiques pour le traitement des hépatites chroniques C chez les patients </a:t>
            </a:r>
            <a:r>
              <a:rPr lang="fr-FR" sz="2400" dirty="0" err="1" smtClean="0"/>
              <a:t>coinfectés</a:t>
            </a:r>
            <a:r>
              <a:rPr lang="fr-FR" sz="2400" dirty="0" smtClean="0"/>
              <a:t> par le VIH</a:t>
            </a:r>
            <a:endParaRPr lang="fr-FR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86740" y="1447800"/>
            <a:ext cx="74277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71538" y="1428736"/>
            <a:ext cx="607223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0628" y="62150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Rapport </a:t>
            </a:r>
            <a:r>
              <a:rPr lang="fr-FR" dirty="0" err="1" smtClean="0"/>
              <a:t>Morlat</a:t>
            </a:r>
            <a:r>
              <a:rPr lang="fr-FR" dirty="0" smtClean="0"/>
              <a:t>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72400" cy="1285884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Indications thérapeutiques pour le traitement des hépatites chroniques C chez les patients </a:t>
            </a:r>
            <a:r>
              <a:rPr lang="fr-FR" sz="2400" dirty="0" err="1" smtClean="0"/>
              <a:t>coinfectés</a:t>
            </a:r>
            <a:r>
              <a:rPr lang="fr-FR" sz="2400" dirty="0" smtClean="0"/>
              <a:t> par le VIH</a:t>
            </a:r>
            <a:endParaRPr lang="fr-FR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428736"/>
            <a:ext cx="74277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71538" y="1428736"/>
            <a:ext cx="607223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0628" y="614364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Rapport </a:t>
            </a:r>
            <a:r>
              <a:rPr lang="fr-FR" dirty="0" err="1" smtClean="0"/>
              <a:t>Morlat</a:t>
            </a:r>
            <a:r>
              <a:rPr lang="fr-FR" dirty="0" smtClean="0"/>
              <a:t> 2013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00100" y="3000372"/>
            <a:ext cx="1214446" cy="3143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85918" y="3286124"/>
            <a:ext cx="5000660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00496" y="4714884"/>
            <a:ext cx="321471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071802" y="3429000"/>
            <a:ext cx="200026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00232" y="2928934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5072066" y="3929066"/>
            <a:ext cx="7143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 flipH="1" flipV="1">
            <a:off x="1965307" y="5749941"/>
            <a:ext cx="50006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0800000">
            <a:off x="2214546" y="5500702"/>
            <a:ext cx="92869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928794" y="2928934"/>
            <a:ext cx="57150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16200000" flipH="1">
            <a:off x="7001686" y="5714222"/>
            <a:ext cx="42862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6200000" flipH="1">
            <a:off x="1142976" y="3929066"/>
            <a:ext cx="2500330" cy="5000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214942" y="3071810"/>
            <a:ext cx="2143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2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5400000">
            <a:off x="2714612" y="3286124"/>
            <a:ext cx="2143140" cy="21431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S12: ARN VHC = 3500 UI/ml</a:t>
            </a:r>
          </a:p>
          <a:p>
            <a:r>
              <a:rPr lang="fr-FR" dirty="0" smtClean="0"/>
              <a:t>Bonne tolérance au traitement</a:t>
            </a:r>
          </a:p>
          <a:p>
            <a:r>
              <a:rPr lang="fr-FR" dirty="0" smtClean="0"/>
              <a:t>Patient perdu de vu</a:t>
            </a:r>
          </a:p>
          <a:p>
            <a:r>
              <a:rPr lang="fr-FR" dirty="0" smtClean="0"/>
              <a:t>4 ans après, il revient :</a:t>
            </a:r>
          </a:p>
          <a:p>
            <a:pPr>
              <a:buNone/>
            </a:pPr>
            <a:r>
              <a:rPr lang="fr-FR" dirty="0" smtClean="0"/>
              <a:t>   -  CD4 180/mm3</a:t>
            </a:r>
          </a:p>
          <a:p>
            <a:pPr>
              <a:buNone/>
            </a:pPr>
            <a:r>
              <a:rPr lang="fr-FR" dirty="0" smtClean="0"/>
              <a:t>   -  ARN VIH 90000 c/ml</a:t>
            </a:r>
          </a:p>
          <a:p>
            <a:pPr>
              <a:buNone/>
            </a:pPr>
            <a:r>
              <a:rPr lang="fr-FR" dirty="0" smtClean="0"/>
              <a:t>   - CV VHC 700000 UI/ml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 faites-vous?</a:t>
            </a:r>
          </a:p>
          <a:p>
            <a:pPr>
              <a:buNone/>
            </a:pPr>
            <a:r>
              <a:rPr lang="fr-FR" dirty="0" smtClean="0"/>
              <a:t>1- Démarrer le traitement ARV</a:t>
            </a:r>
          </a:p>
          <a:p>
            <a:pPr>
              <a:buNone/>
            </a:pPr>
            <a:r>
              <a:rPr lang="fr-FR" dirty="0" smtClean="0"/>
              <a:t>2- 2</a:t>
            </a:r>
            <a:r>
              <a:rPr lang="fr-FR" baseline="30000" dirty="0" smtClean="0"/>
              <a:t>ème</a:t>
            </a:r>
            <a:r>
              <a:rPr lang="fr-FR" dirty="0" smtClean="0"/>
              <a:t> cure de traitement du VHC par INF+RBV</a:t>
            </a:r>
          </a:p>
          <a:p>
            <a:pPr>
              <a:buNone/>
            </a:pPr>
            <a:r>
              <a:rPr lang="fr-FR" dirty="0" smtClean="0"/>
              <a:t>3-  Abstention thérapeutique</a:t>
            </a:r>
          </a:p>
          <a:p>
            <a:pPr>
              <a:buNone/>
            </a:pPr>
            <a:r>
              <a:rPr lang="fr-FR" dirty="0" smtClean="0"/>
              <a:t>4-  Traiter par AAD</a:t>
            </a:r>
          </a:p>
          <a:p>
            <a:pPr>
              <a:buNone/>
            </a:pPr>
            <a:r>
              <a:rPr lang="fr-FR" dirty="0" smtClean="0"/>
              <a:t>5-  Refaire PBF et traiter en fonction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 faites-vous?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1- Démarrer le traitement ARV</a:t>
            </a:r>
          </a:p>
          <a:p>
            <a:pPr>
              <a:buNone/>
            </a:pPr>
            <a:r>
              <a:rPr lang="fr-FR" dirty="0" smtClean="0"/>
              <a:t>2- 2</a:t>
            </a:r>
            <a:r>
              <a:rPr lang="fr-FR" baseline="30000" dirty="0" smtClean="0"/>
              <a:t>ème</a:t>
            </a:r>
            <a:r>
              <a:rPr lang="fr-FR" dirty="0" smtClean="0"/>
              <a:t> cure de traitement du VHC par INF+RBV</a:t>
            </a:r>
          </a:p>
          <a:p>
            <a:pPr>
              <a:buNone/>
            </a:pPr>
            <a:r>
              <a:rPr lang="fr-FR" dirty="0" smtClean="0"/>
              <a:t>3-  Abstention thérapeutique</a:t>
            </a:r>
          </a:p>
          <a:p>
            <a:pPr>
              <a:buNone/>
            </a:pPr>
            <a:r>
              <a:rPr lang="fr-FR" dirty="0" smtClean="0"/>
              <a:t>4-  Traiter par AAD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5-  Refaire PBF et traiter en fonction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PBF: A2F3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A S12 : ARN VHC = 3900 UI/ml</a:t>
            </a:r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</a:pPr>
            <a:r>
              <a:rPr lang="fr-FR" dirty="0" smtClean="0"/>
              <a:t>Que faites-vous ?</a:t>
            </a:r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1- Continuer le traitement jusqu’à 24 semaines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2- Arrêter le traitement car ARN détectable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3- Continuer le traitement jusqu’à 48 semaines</a:t>
            </a:r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r>
              <a:rPr lang="fr-FR" dirty="0" smtClean="0"/>
              <a:t>Quels examens complémentaires demandez-vous à ce patient ?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1-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Bilan hépatique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2- NFS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3- Bilan lipidique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4- Echographie abdominale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5- Evaluation de la fibrose hépatique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PBF: A2F3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A S12 : ARN VHC = 3900 UI/ml</a:t>
            </a:r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</a:pPr>
            <a:r>
              <a:rPr lang="fr-FR" dirty="0" smtClean="0"/>
              <a:t>Que faites-vous ?</a:t>
            </a:r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1- Continuer le traitement jusqu’à 24 semaines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2- Arrêter le traitement car ARN détectable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>
                <a:solidFill>
                  <a:srgbClr val="FF0000"/>
                </a:solidFill>
              </a:rPr>
              <a:t>3- Continuer le traitement jusqu’à 48 semaines</a:t>
            </a:r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 S48, ARN &lt; 12 UI/ml</a:t>
            </a:r>
          </a:p>
          <a:p>
            <a:r>
              <a:rPr lang="fr-FR" dirty="0" smtClean="0"/>
              <a:t>24 semaines après la fin du traitement, ARN &lt; 12 UI/ml</a:t>
            </a:r>
          </a:p>
          <a:p>
            <a:r>
              <a:rPr lang="fr-FR" dirty="0" smtClean="0"/>
              <a:t>2 ans après la fin du traitement, ARN &lt; 12 UI/ml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Ce profil de patient est :</a:t>
            </a:r>
          </a:p>
          <a:p>
            <a:pPr>
              <a:buNone/>
            </a:pPr>
            <a:r>
              <a:rPr lang="fr-FR" dirty="0" smtClean="0"/>
              <a:t>1- Un répondeur nul</a:t>
            </a:r>
          </a:p>
          <a:p>
            <a:pPr>
              <a:buNone/>
            </a:pPr>
            <a:r>
              <a:rPr lang="fr-FR" dirty="0" smtClean="0"/>
              <a:t>2- Un </a:t>
            </a:r>
            <a:r>
              <a:rPr lang="fr-FR" dirty="0" err="1" smtClean="0"/>
              <a:t>rechuteur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3- Un répondeur partiel</a:t>
            </a:r>
          </a:p>
          <a:p>
            <a:pPr>
              <a:buNone/>
            </a:pPr>
            <a:r>
              <a:rPr lang="fr-FR" dirty="0" smtClean="0"/>
              <a:t>4- Un répondeur</a:t>
            </a:r>
          </a:p>
          <a:p>
            <a:pPr>
              <a:buNone/>
            </a:pPr>
            <a:r>
              <a:rPr lang="fr-FR" dirty="0" smtClean="0"/>
              <a:t>5- Un </a:t>
            </a:r>
            <a:r>
              <a:rPr lang="fr-FR" dirty="0" err="1" smtClean="0"/>
              <a:t>échappeur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Ce profil de patient est :</a:t>
            </a:r>
          </a:p>
          <a:p>
            <a:pPr>
              <a:buNone/>
            </a:pPr>
            <a:r>
              <a:rPr lang="fr-FR" dirty="0" smtClean="0"/>
              <a:t>1- Un répondeur nul</a:t>
            </a:r>
          </a:p>
          <a:p>
            <a:pPr>
              <a:buNone/>
            </a:pPr>
            <a:r>
              <a:rPr lang="fr-FR" dirty="0" smtClean="0"/>
              <a:t>2- Un </a:t>
            </a:r>
            <a:r>
              <a:rPr lang="fr-FR" dirty="0" err="1" smtClean="0"/>
              <a:t>rechuteur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3- Un répondeur partiel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4- Un répondeur</a:t>
            </a:r>
          </a:p>
          <a:p>
            <a:pPr>
              <a:buNone/>
            </a:pPr>
            <a:r>
              <a:rPr lang="fr-FR" dirty="0" smtClean="0"/>
              <a:t>5- Un </a:t>
            </a:r>
            <a:r>
              <a:rPr lang="fr-FR" dirty="0" err="1" smtClean="0"/>
              <a:t>échappeur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857232"/>
            <a:ext cx="7772400" cy="5162568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Réponse primaire : diminution de l’ARN &gt; 2log à S12</a:t>
            </a:r>
          </a:p>
          <a:p>
            <a:r>
              <a:rPr lang="fr-FR" dirty="0" smtClean="0"/>
              <a:t>Réponse virologique soutenue (RVS) : ARN </a:t>
            </a:r>
            <a:r>
              <a:rPr lang="fr-FR" dirty="0" err="1" smtClean="0"/>
              <a:t>indétéctable</a:t>
            </a:r>
            <a:r>
              <a:rPr lang="fr-FR" dirty="0" smtClean="0"/>
              <a:t> à S24 d’arrêt de traitement</a:t>
            </a:r>
          </a:p>
          <a:p>
            <a:r>
              <a:rPr lang="fr-FR" dirty="0" smtClean="0"/>
              <a:t>Réponse partielle : diminution ARN &lt; 2log à S12 mais détectable à EOT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Réponse nulle : diminution &gt; 2log à S12 </a:t>
            </a:r>
          </a:p>
          <a:p>
            <a:r>
              <a:rPr lang="fr-FR" dirty="0" smtClean="0"/>
              <a:t>Rechute : ARN détectable après </a:t>
            </a:r>
            <a:r>
              <a:rPr lang="fr-FR" dirty="0" err="1" smtClean="0"/>
              <a:t>indétectabilité</a:t>
            </a:r>
            <a:r>
              <a:rPr lang="fr-FR" dirty="0" smtClean="0"/>
              <a:t> à EOT</a:t>
            </a:r>
          </a:p>
          <a:p>
            <a:r>
              <a:rPr lang="fr-FR" dirty="0" smtClean="0"/>
              <a:t>Echappement : augmentation ARN sous traitement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285852" y="3071810"/>
            <a:ext cx="4071966" cy="35719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40132" y="2786058"/>
            <a:ext cx="457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43174" y="2786058"/>
            <a:ext cx="7143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286380" y="2786058"/>
            <a:ext cx="7143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5357818" y="3071810"/>
            <a:ext cx="2928958" cy="35719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15074" y="2786058"/>
            <a:ext cx="71438" cy="9286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flipH="1">
            <a:off x="7072330" y="2786058"/>
            <a:ext cx="45719" cy="9286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215338" y="2786058"/>
            <a:ext cx="71438" cy="9286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142976" y="3857628"/>
            <a:ext cx="750099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J0      </a:t>
            </a:r>
            <a:r>
              <a:rPr lang="fr-FR" sz="2000" b="1" dirty="0" smtClean="0"/>
              <a:t>S4</a:t>
            </a:r>
            <a:r>
              <a:rPr lang="fr-FR" b="1" dirty="0" smtClean="0">
                <a:solidFill>
                  <a:srgbClr val="0070C0"/>
                </a:solidFill>
              </a:rPr>
              <a:t>                  S12                                        EOT            </a:t>
            </a:r>
            <a:r>
              <a:rPr lang="fr-FR" sz="2000" b="1" dirty="0" smtClean="0"/>
              <a:t>12s</a:t>
            </a:r>
            <a:r>
              <a:rPr lang="fr-FR" b="1" dirty="0" smtClean="0">
                <a:solidFill>
                  <a:srgbClr val="0070C0"/>
                </a:solidFill>
              </a:rPr>
              <a:t>           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24s</a:t>
            </a:r>
            <a:r>
              <a:rPr lang="fr-FR" b="1" dirty="0" smtClean="0">
                <a:solidFill>
                  <a:srgbClr val="FF0000"/>
                </a:solidFill>
              </a:rPr>
              <a:t>          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2A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600" b="1" dirty="0" smtClean="0"/>
              <a:t>Profils de réponse virologique en hépatite C</a:t>
            </a:r>
            <a:br>
              <a:rPr lang="fr-FR" sz="3600" b="1" dirty="0" smtClean="0"/>
            </a:br>
            <a:endParaRPr lang="fr-FR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1714480" y="2786058"/>
            <a:ext cx="45719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600" b="1" dirty="0" smtClean="0"/>
              <a:t>Profils de réponse virologique en hépatite C</a:t>
            </a:r>
            <a:br>
              <a:rPr lang="fr-FR" sz="3600" b="1" dirty="0" smtClean="0"/>
            </a:br>
            <a:endParaRPr lang="fr-FR" sz="3600" b="1" dirty="0"/>
          </a:p>
        </p:txBody>
      </p:sp>
      <p:pic>
        <p:nvPicPr>
          <p:cNvPr id="2050" name="Picture 2" descr="C:\Users\dell\Desktop\profils de répon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858180" cy="521497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00100" y="1000108"/>
            <a:ext cx="7358114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/>
          <a:lstStyle/>
          <a:p>
            <a:r>
              <a:rPr lang="fr-FR" dirty="0" smtClean="0"/>
              <a:t>Les facteurs de réponse à la bithérapie pégylée chez AM sont :</a:t>
            </a:r>
          </a:p>
          <a:p>
            <a:pPr>
              <a:buNone/>
            </a:pPr>
            <a:r>
              <a:rPr lang="fr-FR" dirty="0" smtClean="0"/>
              <a:t>1- Age jeune</a:t>
            </a:r>
          </a:p>
          <a:p>
            <a:pPr>
              <a:buNone/>
            </a:pPr>
            <a:r>
              <a:rPr lang="fr-FR" dirty="0" smtClean="0"/>
              <a:t>2- Sexe masculin</a:t>
            </a:r>
          </a:p>
          <a:p>
            <a:pPr>
              <a:buNone/>
            </a:pPr>
            <a:r>
              <a:rPr lang="fr-FR" dirty="0" smtClean="0"/>
              <a:t>3- Génotype 4</a:t>
            </a:r>
          </a:p>
          <a:p>
            <a:pPr>
              <a:buNone/>
            </a:pPr>
            <a:r>
              <a:rPr lang="fr-FR" dirty="0" smtClean="0"/>
              <a:t>4- Co infection VIH</a:t>
            </a:r>
          </a:p>
          <a:p>
            <a:pPr>
              <a:buNone/>
            </a:pPr>
            <a:r>
              <a:rPr lang="fr-FR" dirty="0" smtClean="0"/>
              <a:t>5- Absence de consommation d’alcool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/>
          <a:lstStyle/>
          <a:p>
            <a:r>
              <a:rPr lang="fr-FR" dirty="0" smtClean="0"/>
              <a:t>Les facteurs de réponse à la bithérapie pégylée chez AM sont :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1- Age jeune</a:t>
            </a:r>
          </a:p>
          <a:p>
            <a:pPr>
              <a:buNone/>
            </a:pPr>
            <a:r>
              <a:rPr lang="fr-FR" dirty="0" smtClean="0"/>
              <a:t>2- Sexe masculin</a:t>
            </a:r>
          </a:p>
          <a:p>
            <a:pPr>
              <a:buNone/>
            </a:pPr>
            <a:r>
              <a:rPr lang="fr-FR" dirty="0" smtClean="0"/>
              <a:t>3- Génotype 4</a:t>
            </a:r>
          </a:p>
          <a:p>
            <a:pPr>
              <a:buNone/>
            </a:pPr>
            <a:r>
              <a:rPr lang="fr-FR" dirty="0" smtClean="0"/>
              <a:t>4- Co infection VIH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5- Absence de consommation d’alcool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dell\Desktop\Sans titr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357298"/>
            <a:ext cx="6882103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86380" y="6143644"/>
            <a:ext cx="321471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Stanislas Pol, 2013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9190" y="2071678"/>
            <a:ext cx="4071966" cy="4000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29388" y="4000504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HCV/HIV treatment outcomes with </a:t>
            </a:r>
            <a:br>
              <a:rPr lang="en-US" dirty="0" smtClean="0"/>
            </a:br>
            <a:r>
              <a:rPr lang="en-US" dirty="0" smtClean="0"/>
              <a:t>PEG-IFN + RBV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-142900"/>
            <a:ext cx="928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821537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HIV/HCV : Résultats du traitement par INF + RBV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98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fr-FR" sz="2800" dirty="0" smtClean="0"/>
              <a:t>NFS normale</a:t>
            </a:r>
          </a:p>
          <a:p>
            <a:pPr lvl="2"/>
            <a:r>
              <a:rPr lang="fr-FR" sz="2800" dirty="0" smtClean="0"/>
              <a:t>TP normal</a:t>
            </a:r>
          </a:p>
          <a:p>
            <a:pPr lvl="2"/>
            <a:r>
              <a:rPr lang="fr-FR" sz="2800" dirty="0" smtClean="0"/>
              <a:t>Transaminases normales</a:t>
            </a:r>
          </a:p>
          <a:p>
            <a:pPr lvl="2"/>
            <a:r>
              <a:rPr lang="fr-FR" sz="2800" dirty="0" smtClean="0"/>
              <a:t>Echographie abdominale normale</a:t>
            </a:r>
          </a:p>
          <a:p>
            <a:pPr lvl="2">
              <a:buNone/>
            </a:pPr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Side effects of IFN and RBV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20" y="214290"/>
            <a:ext cx="857256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INF / </a:t>
            </a:r>
            <a:r>
              <a:rPr lang="fr-FR" sz="3200" b="1" dirty="0" err="1" smtClean="0">
                <a:solidFill>
                  <a:schemeClr val="tx1"/>
                </a:solidFill>
              </a:rPr>
              <a:t>Ribavirine</a:t>
            </a:r>
            <a:r>
              <a:rPr lang="fr-FR" sz="3200" b="1" dirty="0" smtClean="0">
                <a:solidFill>
                  <a:schemeClr val="tx1"/>
                </a:solidFill>
              </a:rPr>
              <a:t> : effets indésirables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3857628"/>
            <a:ext cx="728667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Taux élevé d’arrêt de traitement dans les thérapies à base d’interféron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5000636"/>
            <a:ext cx="714380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L’étude CUPIC a montré un taux élevé de mortalité chez les cirrhotiques ¹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4214818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(15-30%)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4643446"/>
            <a:ext cx="52149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Le traitement par INF peut être la cause de décès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976" y="5429264"/>
            <a:ext cx="671517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l‘étude Cochrane a conclut que l’INF peut augmenter la mortalité ²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53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limitations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IFN-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therapies</a:t>
            </a:r>
            <a:endParaRPr lang="de-DE" sz="18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50112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Utilisation limitée des thérapies à base d’INF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285860"/>
            <a:ext cx="3143272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chemeClr val="tx1"/>
                </a:solidFill>
              </a:rPr>
              <a:t>  Beaucoup de contre-indications qui empêchent d’instaurer le traitement</a:t>
            </a:r>
          </a:p>
          <a:p>
            <a:endParaRPr lang="fr-FR" sz="2000" b="1" dirty="0" smtClean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000372"/>
            <a:ext cx="3071834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 smtClean="0">
              <a:solidFill>
                <a:schemeClr val="tx1"/>
              </a:solidFill>
            </a:endParaRPr>
          </a:p>
          <a:p>
            <a:endParaRPr lang="fr-FR" sz="20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chemeClr val="tx1"/>
                </a:solidFill>
              </a:rPr>
              <a:t>  Plusieurs effets indésirables qui induisent un arrêt de traitement </a:t>
            </a:r>
          </a:p>
          <a:p>
            <a:endParaRPr lang="fr-FR" sz="2000" b="1" dirty="0" smtClean="0">
              <a:solidFill>
                <a:schemeClr val="tx1"/>
              </a:solidFill>
            </a:endParaRPr>
          </a:p>
          <a:p>
            <a:endParaRPr lang="fr-FR" sz="2000" b="1" dirty="0" smtClean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4786322"/>
            <a:ext cx="307183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chemeClr val="tx1"/>
                </a:solidFill>
              </a:rPr>
              <a:t>  Le mode d’administration de l’INF est un inconvénient 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00834"/>
            <a:ext cx="4143372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8210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dell\Desktop\Sans titr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9548" y="1447800"/>
            <a:ext cx="6882103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86380" y="6143644"/>
            <a:ext cx="321471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Stanislas Pol, 2013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752" y="2714620"/>
            <a:ext cx="4071966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57950" y="2143116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dell\Desktop\Sans titr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9548" y="1447800"/>
            <a:ext cx="6882103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86380" y="6143644"/>
            <a:ext cx="321471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Stanislas Pol, 2013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Anti-HCV therapy has evolved </a:t>
            </a:r>
            <a:br>
              <a:rPr lang="en-GB" dirty="0" smtClean="0"/>
            </a:br>
            <a:r>
              <a:rPr lang="en-GB" dirty="0" smtClean="0"/>
              <a:t>over time…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Les anti-VHC : une évolution continue 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380" y="1643050"/>
            <a:ext cx="3429024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644098" y="12858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20" y="5643578"/>
            <a:ext cx="528641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7128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Single DAAs are typically insufficient to induce SVR but combinations can be highly effective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20" y="214290"/>
            <a:ext cx="857256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La combinaison des AAD a une action efficace sur le VHC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430" y="3357562"/>
            <a:ext cx="185738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Liste non exhaustive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7818" y="3786190"/>
            <a:ext cx="71438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86050" y="3929066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99114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98402" y="6510536"/>
            <a:ext cx="26380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Asselah</a:t>
            </a:r>
            <a:r>
              <a:rPr lang="fr-FR" sz="1200" i="1" dirty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T et al. </a:t>
            </a:r>
            <a:r>
              <a:rPr lang="fr-FR" sz="1200" i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Liver</a:t>
            </a:r>
            <a:r>
              <a:rPr lang="fr-FR" sz="1200" i="1" dirty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International 2009</a:t>
            </a:r>
            <a:endParaRPr lang="fr-FR" sz="1200" dirty="0"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677" y="1909490"/>
            <a:ext cx="5006130" cy="3462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4"/>
          <p:cNvSpPr/>
          <p:nvPr/>
        </p:nvSpPr>
        <p:spPr>
          <a:xfrm>
            <a:off x="2493793" y="4849930"/>
            <a:ext cx="511287" cy="326948"/>
          </a:xfrm>
          <a:prstGeom prst="rightArrow">
            <a:avLst/>
          </a:prstGeom>
          <a:gradFill>
            <a:gsLst>
              <a:gs pos="0">
                <a:srgbClr val="77933C"/>
              </a:gs>
              <a:gs pos="80000">
                <a:srgbClr val="77933C">
                  <a:lumMod val="60000"/>
                  <a:lumOff val="40000"/>
                </a:srgbClr>
              </a:gs>
            </a:gsLst>
            <a:lin ang="16200000" scaled="0"/>
          </a:gra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345116" y="5393157"/>
            <a:ext cx="1487774" cy="186791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srgbClr val="000000"/>
                </a:solidFill>
              </a:rPr>
              <a:t>Cyclophiline</a:t>
            </a:r>
            <a:r>
              <a:rPr lang="fr-FR" sz="1400" dirty="0">
                <a:solidFill>
                  <a:srgbClr val="000000"/>
                </a:solidFill>
              </a:rPr>
              <a:t> B</a:t>
            </a:r>
          </a:p>
        </p:txBody>
      </p:sp>
      <p:sp>
        <p:nvSpPr>
          <p:cNvPr id="13" name="Flèche droite 13"/>
          <p:cNvSpPr/>
          <p:nvPr/>
        </p:nvSpPr>
        <p:spPr>
          <a:xfrm rot="2400184">
            <a:off x="2789382" y="2310358"/>
            <a:ext cx="511287" cy="326947"/>
          </a:xfrm>
          <a:prstGeom prst="rightArrow">
            <a:avLst/>
          </a:prstGeom>
          <a:gradFill>
            <a:gsLst>
              <a:gs pos="0">
                <a:srgbClr val="77933C"/>
              </a:gs>
              <a:gs pos="80000">
                <a:srgbClr val="77933C">
                  <a:lumMod val="60000"/>
                  <a:lumOff val="40000"/>
                </a:srgbClr>
              </a:gs>
            </a:gsLst>
            <a:lin ang="16200000" scaled="0"/>
          </a:gra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5" name="Flèche droite 15"/>
          <p:cNvSpPr/>
          <p:nvPr/>
        </p:nvSpPr>
        <p:spPr>
          <a:xfrm rot="10232038">
            <a:off x="6063210" y="2771221"/>
            <a:ext cx="687002" cy="326947"/>
          </a:xfrm>
          <a:prstGeom prst="rightArrow">
            <a:avLst/>
          </a:prstGeom>
          <a:gradFill>
            <a:gsLst>
              <a:gs pos="0">
                <a:srgbClr val="77933C"/>
              </a:gs>
              <a:gs pos="80000">
                <a:srgbClr val="77933C">
                  <a:lumMod val="60000"/>
                  <a:lumOff val="40000"/>
                </a:srgbClr>
              </a:gs>
            </a:gsLst>
            <a:lin ang="16200000" scaled="0"/>
          </a:gra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6" name="Flèche droite 16"/>
          <p:cNvSpPr/>
          <p:nvPr/>
        </p:nvSpPr>
        <p:spPr>
          <a:xfrm rot="10800000">
            <a:off x="5987298" y="4606134"/>
            <a:ext cx="506398" cy="325741"/>
          </a:xfrm>
          <a:prstGeom prst="rightArrow">
            <a:avLst/>
          </a:prstGeom>
          <a:gradFill>
            <a:gsLst>
              <a:gs pos="0">
                <a:srgbClr val="77933C"/>
              </a:gs>
              <a:gs pos="80000">
                <a:srgbClr val="77933C">
                  <a:lumMod val="60000"/>
                  <a:lumOff val="40000"/>
                </a:srgbClr>
              </a:gs>
            </a:gsLst>
            <a:lin ang="16200000" scaled="0"/>
          </a:gra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7" name="Flèche droite 17"/>
          <p:cNvSpPr/>
          <p:nvPr/>
        </p:nvSpPr>
        <p:spPr>
          <a:xfrm rot="10800000">
            <a:off x="6009772" y="3636244"/>
            <a:ext cx="462127" cy="326948"/>
          </a:xfrm>
          <a:prstGeom prst="rightArrow">
            <a:avLst/>
          </a:prstGeom>
          <a:gradFill>
            <a:gsLst>
              <a:gs pos="0">
                <a:srgbClr val="77933C"/>
              </a:gs>
              <a:gs pos="80000">
                <a:srgbClr val="77933C">
                  <a:lumMod val="60000"/>
                  <a:lumOff val="40000"/>
                </a:srgbClr>
              </a:gs>
            </a:gsLst>
            <a:lin ang="16200000" scaled="0"/>
          </a:gra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601086" y="2608426"/>
            <a:ext cx="1404224" cy="513675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000000"/>
                </a:solidFill>
              </a:rPr>
              <a:t>Inhibiteurs de </a:t>
            </a:r>
            <a:r>
              <a:rPr lang="fr-FR" sz="1400" dirty="0" err="1">
                <a:solidFill>
                  <a:srgbClr val="000000"/>
                </a:solidFill>
              </a:rPr>
              <a:t>relargage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12877" y="2106805"/>
            <a:ext cx="1380720" cy="504110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000000"/>
                </a:solidFill>
                <a:cs typeface="ＭＳ Ｐゴシック" charset="0"/>
              </a:rPr>
              <a:t>Inhibiteurs d</a:t>
            </a:r>
            <a:r>
              <a:rPr lang="ja-JP" altLang="fr-FR" sz="1400" dirty="0">
                <a:solidFill>
                  <a:srgbClr val="000000"/>
                </a:solidFill>
                <a:cs typeface="ＭＳ Ｐゴシック" charset="0"/>
              </a:rPr>
              <a:t>’</a:t>
            </a:r>
            <a:r>
              <a:rPr lang="fr-FR" altLang="ja-JP" sz="1400" dirty="0">
                <a:solidFill>
                  <a:srgbClr val="000000"/>
                </a:solidFill>
                <a:cs typeface="ＭＳ Ｐゴシック" charset="0"/>
              </a:rPr>
              <a:t>entrée</a:t>
            </a:r>
            <a:endParaRPr lang="fr-FR" sz="14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396536" y="4056056"/>
            <a:ext cx="1385499" cy="607071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>
                <a:solidFill>
                  <a:srgbClr val="000000"/>
                </a:solidFill>
                <a:cs typeface="ＭＳ Ｐゴシック" charset="0"/>
              </a:rPr>
              <a:t>Inhibiteurs de polymérase NS5B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396536" y="4824938"/>
            <a:ext cx="1385498" cy="466978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000000"/>
                </a:solidFill>
              </a:rPr>
              <a:t>Inhibiteurs de NS5A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396535" y="3541342"/>
            <a:ext cx="1385499" cy="421317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>
                <a:solidFill>
                  <a:srgbClr val="000000"/>
                </a:solidFill>
                <a:cs typeface="ＭＳ Ｐゴシック" charset="0"/>
              </a:rPr>
              <a:t>Inhibiteurs d</a:t>
            </a:r>
            <a:r>
              <a:rPr lang="ja-JP" altLang="fr-FR" sz="1400">
                <a:solidFill>
                  <a:srgbClr val="000000"/>
                </a:solidFill>
                <a:cs typeface="ＭＳ Ｐゴシック" charset="0"/>
              </a:rPr>
              <a:t>’</a:t>
            </a:r>
            <a:r>
              <a:rPr lang="fr-FR" altLang="ja-JP" sz="1400">
                <a:solidFill>
                  <a:srgbClr val="000000"/>
                </a:solidFill>
                <a:cs typeface="ＭＳ Ｐゴシック" charset="0"/>
              </a:rPr>
              <a:t>assemblage </a:t>
            </a:r>
            <a:endParaRPr lang="fr-FR" sz="14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64355" y="3995772"/>
            <a:ext cx="1130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2"/>
                </a:solidFill>
              </a:rPr>
              <a:t>Sofosbuvir</a:t>
            </a:r>
            <a:endParaRPr lang="fr-FR" sz="1600" dirty="0" smtClean="0">
              <a:solidFill>
                <a:schemeClr val="tx2"/>
              </a:solidFill>
            </a:endParaRPr>
          </a:p>
          <a:p>
            <a:r>
              <a:rPr lang="fr-FR" sz="1600" dirty="0" err="1" smtClean="0">
                <a:solidFill>
                  <a:schemeClr val="tx2"/>
                </a:solidFill>
              </a:rPr>
              <a:t>Dasabuvir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968374" y="4604935"/>
            <a:ext cx="111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2"/>
                </a:solidFill>
              </a:rPr>
              <a:t>Daclatasvir</a:t>
            </a:r>
            <a:endParaRPr lang="fr-FR" sz="1600" dirty="0" smtClean="0">
              <a:solidFill>
                <a:schemeClr val="tx2"/>
              </a:solidFill>
            </a:endParaRPr>
          </a:p>
          <a:p>
            <a:r>
              <a:rPr lang="fr-FR" sz="1600" dirty="0" err="1" smtClean="0">
                <a:solidFill>
                  <a:schemeClr val="tx2"/>
                </a:solidFill>
              </a:rPr>
              <a:t>Ledipasvir</a:t>
            </a:r>
            <a:endParaRPr lang="fr-FR" sz="1600" dirty="0" smtClean="0">
              <a:solidFill>
                <a:schemeClr val="tx2"/>
              </a:solidFill>
            </a:endParaRPr>
          </a:p>
          <a:p>
            <a:r>
              <a:rPr lang="fr-FR" sz="1600" dirty="0" err="1" smtClean="0">
                <a:solidFill>
                  <a:schemeClr val="tx2"/>
                </a:solidFill>
              </a:rPr>
              <a:t>Ombitasvir</a:t>
            </a:r>
            <a:endParaRPr lang="fr-FR" sz="1600" dirty="0" smtClean="0">
              <a:solidFill>
                <a:schemeClr val="tx2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496" y="4283804"/>
            <a:ext cx="1227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2"/>
                </a:solidFill>
              </a:rPr>
              <a:t>Asunaprevir</a:t>
            </a:r>
            <a:endParaRPr lang="fr-FR" sz="1600" dirty="0">
              <a:solidFill>
                <a:schemeClr val="tx2"/>
              </a:solidFill>
            </a:endParaRPr>
          </a:p>
          <a:p>
            <a:r>
              <a:rPr lang="fr-FR" sz="1600" dirty="0" err="1" smtClean="0">
                <a:solidFill>
                  <a:schemeClr val="tx2"/>
                </a:solidFill>
              </a:rPr>
              <a:t>Simeprevir</a:t>
            </a:r>
            <a:endParaRPr lang="fr-FR" sz="1600" dirty="0" smtClean="0">
              <a:solidFill>
                <a:schemeClr val="tx2"/>
              </a:solidFill>
            </a:endParaRPr>
          </a:p>
          <a:p>
            <a:r>
              <a:rPr lang="fr-FR" sz="1600" dirty="0" err="1" smtClean="0">
                <a:solidFill>
                  <a:schemeClr val="tx2"/>
                </a:solidFill>
              </a:rPr>
              <a:t>Paritaprévir</a:t>
            </a:r>
            <a:endParaRPr lang="fr-FR" sz="1600" dirty="0" smtClean="0">
              <a:solidFill>
                <a:schemeClr val="tx2"/>
              </a:solidFill>
            </a:endParaRPr>
          </a:p>
        </p:txBody>
      </p:sp>
      <p:sp>
        <p:nvSpPr>
          <p:cNvPr id="22" name="Accolade fermante 21"/>
          <p:cNvSpPr/>
          <p:nvPr/>
        </p:nvSpPr>
        <p:spPr>
          <a:xfrm>
            <a:off x="1119207" y="4230176"/>
            <a:ext cx="119025" cy="946626"/>
          </a:xfrm>
          <a:prstGeom prst="rightBrace">
            <a:avLst>
              <a:gd name="adj1" fmla="val 8333"/>
              <a:gd name="adj2" fmla="val 498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274140" y="4429637"/>
            <a:ext cx="1406866" cy="560373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000000"/>
                </a:solidFill>
                <a:cs typeface="ＭＳ Ｐゴシック" charset="0"/>
              </a:rPr>
              <a:t>Inhibiteurs de protéase NS3A4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274140" y="5034204"/>
            <a:ext cx="1406866" cy="513675"/>
          </a:xfrm>
          <a:prstGeom prst="roundRect">
            <a:avLst/>
          </a:prstGeom>
          <a:gradFill>
            <a:gsLst>
              <a:gs pos="0">
                <a:srgbClr val="77933C"/>
              </a:gs>
              <a:gs pos="55000">
                <a:srgbClr val="77933C">
                  <a:lumMod val="60000"/>
                  <a:lumOff val="40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>
                <a:solidFill>
                  <a:srgbClr val="000000"/>
                </a:solidFill>
                <a:cs typeface="ＭＳ Ｐゴシック" charset="0"/>
              </a:rPr>
              <a:t>Inhibiteurs d</a:t>
            </a:r>
            <a:r>
              <a:rPr lang="ja-JP" altLang="fr-FR" sz="1400">
                <a:solidFill>
                  <a:srgbClr val="000000"/>
                </a:solidFill>
                <a:cs typeface="ＭＳ Ｐゴシック" charset="0"/>
              </a:rPr>
              <a:t>’</a:t>
            </a:r>
            <a:r>
              <a:rPr lang="fr-FR" altLang="ja-JP" sz="1400">
                <a:solidFill>
                  <a:srgbClr val="000000"/>
                </a:solidFill>
                <a:cs typeface="ＭＳ Ｐゴシック" charset="0"/>
              </a:rPr>
              <a:t>hélicase NS3</a:t>
            </a:r>
            <a:endParaRPr lang="fr-FR" sz="14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4" name="Accolade fermante 23"/>
          <p:cNvSpPr/>
          <p:nvPr/>
        </p:nvSpPr>
        <p:spPr>
          <a:xfrm flipH="1">
            <a:off x="7884747" y="4067780"/>
            <a:ext cx="119025" cy="4737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ccolade fermante 24"/>
          <p:cNvSpPr/>
          <p:nvPr/>
        </p:nvSpPr>
        <p:spPr>
          <a:xfrm flipH="1">
            <a:off x="7894348" y="4686406"/>
            <a:ext cx="110962" cy="706752"/>
          </a:xfrm>
          <a:prstGeom prst="rightBrace">
            <a:avLst>
              <a:gd name="adj1" fmla="val 8333"/>
              <a:gd name="adj2" fmla="val 477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8034" y="3707740"/>
            <a:ext cx="969176" cy="369332"/>
          </a:xfrm>
          <a:prstGeom prst="rect">
            <a:avLst/>
          </a:prstGeom>
          <a:solidFill>
            <a:srgbClr val="CC0066"/>
          </a:solidFill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«</a:t>
            </a:r>
            <a:r>
              <a:rPr lang="fr-FR" dirty="0" err="1">
                <a:solidFill>
                  <a:schemeClr val="bg1"/>
                </a:solidFill>
              </a:rPr>
              <a:t>P</a:t>
            </a:r>
            <a:r>
              <a:rPr lang="fr-FR" dirty="0" err="1" smtClean="0">
                <a:solidFill>
                  <a:schemeClr val="bg1"/>
                </a:solidFill>
              </a:rPr>
              <a:t>révir</a:t>
            </a:r>
            <a:r>
              <a:rPr lang="fr-FR" dirty="0" smtClean="0">
                <a:solidFill>
                  <a:schemeClr val="bg1"/>
                </a:solidFill>
              </a:rPr>
              <a:t>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006993" y="3593327"/>
            <a:ext cx="906017" cy="369332"/>
          </a:xfrm>
          <a:prstGeom prst="rect">
            <a:avLst/>
          </a:prstGeom>
          <a:solidFill>
            <a:srgbClr val="0066FF"/>
          </a:solidFill>
          <a:ln w="28575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«</a:t>
            </a:r>
            <a:r>
              <a:rPr lang="fr-FR" dirty="0" err="1">
                <a:solidFill>
                  <a:schemeClr val="bg1"/>
                </a:solidFill>
              </a:rPr>
              <a:t>B</a:t>
            </a:r>
            <a:r>
              <a:rPr lang="fr-FR" dirty="0" err="1" smtClean="0">
                <a:solidFill>
                  <a:schemeClr val="bg1"/>
                </a:solidFill>
              </a:rPr>
              <a:t>uvir</a:t>
            </a:r>
            <a:r>
              <a:rPr lang="fr-FR" dirty="0" smtClean="0">
                <a:solidFill>
                  <a:schemeClr val="bg1"/>
                </a:solidFill>
              </a:rPr>
              <a:t>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048914" y="5507940"/>
            <a:ext cx="878510" cy="369332"/>
          </a:xfrm>
          <a:prstGeom prst="rect">
            <a:avLst/>
          </a:prstGeom>
          <a:solidFill>
            <a:srgbClr val="FF6600"/>
          </a:solidFill>
          <a:ln w="28575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«</a:t>
            </a:r>
            <a:r>
              <a:rPr lang="fr-FR" dirty="0" err="1">
                <a:solidFill>
                  <a:schemeClr val="bg1"/>
                </a:solidFill>
              </a:rPr>
              <a:t>A</a:t>
            </a:r>
            <a:r>
              <a:rPr lang="fr-FR" dirty="0" err="1" smtClean="0">
                <a:solidFill>
                  <a:schemeClr val="bg1"/>
                </a:solidFill>
              </a:rPr>
              <a:t>svir</a:t>
            </a:r>
            <a:r>
              <a:rPr lang="fr-FR" dirty="0" smtClean="0">
                <a:solidFill>
                  <a:schemeClr val="bg1"/>
                </a:solidFill>
              </a:rPr>
              <a:t>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4000" dirty="0">
                <a:latin typeface="Calibri" pitchFamily="34" charset="0"/>
              </a:rPr>
              <a:t>Cibles des agents antiviraux</a:t>
            </a:r>
          </a:p>
        </p:txBody>
      </p:sp>
    </p:spTree>
    <p:extLst>
      <p:ext uri="{BB962C8B-B14F-4D97-AF65-F5344CB8AC3E}">
        <p14:creationId xmlns="" xmlns:p14="http://schemas.microsoft.com/office/powerpoint/2010/main" val="1547660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" grpId="0" animBg="1"/>
      <p:bldP spid="26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8" t="2225" r="2669" b="3600"/>
          <a:stretch>
            <a:fillRect/>
          </a:stretch>
        </p:blipFill>
        <p:spPr bwMode="auto">
          <a:xfrm>
            <a:off x="305063" y="283490"/>
            <a:ext cx="8587417" cy="621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ZoneTexte 3"/>
          <p:cNvSpPr txBox="1">
            <a:spLocks noChangeArrowheads="1"/>
          </p:cNvSpPr>
          <p:nvPr/>
        </p:nvSpPr>
        <p:spPr bwMode="auto">
          <a:xfrm>
            <a:off x="6357938" y="6524625"/>
            <a:ext cx="2751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i="1"/>
              <a:t>Asselah &amp; Marcellin, Liver Intern 2013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1" t="14843" r="83680" b="30896"/>
          <a:stretch/>
        </p:blipFill>
        <p:spPr bwMode="auto">
          <a:xfrm>
            <a:off x="971600" y="2420888"/>
            <a:ext cx="1306454" cy="29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905" r="2579" b="77974"/>
          <a:stretch/>
        </p:blipFill>
        <p:spPr bwMode="auto">
          <a:xfrm>
            <a:off x="4139952" y="3366623"/>
            <a:ext cx="1186004" cy="120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562" t="44786" b="23947"/>
          <a:stretch/>
        </p:blipFill>
        <p:spPr bwMode="auto">
          <a:xfrm>
            <a:off x="6084168" y="2996952"/>
            <a:ext cx="2670692" cy="171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45286" y="3933056"/>
            <a:ext cx="658962" cy="405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84168" y="2996952"/>
            <a:ext cx="273770" cy="93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084167" y="2996953"/>
            <a:ext cx="603251" cy="32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56176" y="3252512"/>
            <a:ext cx="301626" cy="32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94" t="91053" r="2767" b="1994"/>
          <a:stretch/>
        </p:blipFill>
        <p:spPr bwMode="auto">
          <a:xfrm>
            <a:off x="5741035" y="4704939"/>
            <a:ext cx="3295461" cy="38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5580112" y="4653136"/>
            <a:ext cx="1417174" cy="452253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946914" y="3645024"/>
            <a:ext cx="1417174" cy="452253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27584" y="3933056"/>
            <a:ext cx="1417174" cy="452253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99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3" grpId="0" animBg="1"/>
      <p:bldP spid="14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SOF + RBV: S</a:t>
            </a:r>
            <a:r>
              <a:rPr lang="en-GB" dirty="0" smtClean="0"/>
              <a:t>VR12 in GT 2, GT 3 and GT 4 in adult patients with </a:t>
            </a:r>
            <a:r>
              <a:rPr lang="en-US" altLang="en-US" dirty="0" smtClean="0"/>
              <a:t>HIV/HCV co-infection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58" y="428604"/>
            <a:ext cx="814393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PHOTON 2 : </a:t>
            </a:r>
            <a:r>
              <a:rPr lang="fr-FR" sz="2800" b="1" dirty="0" err="1" smtClean="0">
                <a:solidFill>
                  <a:schemeClr val="tx1"/>
                </a:solidFill>
              </a:rPr>
              <a:t>sofosbuvir</a:t>
            </a:r>
            <a:r>
              <a:rPr lang="fr-FR" sz="2800" b="1" dirty="0" smtClean="0">
                <a:solidFill>
                  <a:schemeClr val="tx1"/>
                </a:solidFill>
              </a:rPr>
              <a:t> et </a:t>
            </a:r>
            <a:r>
              <a:rPr lang="fr-FR" sz="2800" b="1" dirty="0" err="1" smtClean="0">
                <a:solidFill>
                  <a:schemeClr val="tx1"/>
                </a:solidFill>
              </a:rPr>
              <a:t>ribavirine</a:t>
            </a:r>
            <a:r>
              <a:rPr lang="fr-FR" sz="2800" b="1" dirty="0" smtClean="0">
                <a:solidFill>
                  <a:schemeClr val="tx1"/>
                </a:solidFill>
              </a:rPr>
              <a:t> chez les G2, G3 et G4 chez les adultes </a:t>
            </a:r>
            <a:r>
              <a:rPr lang="fr-FR" sz="2800" b="1" dirty="0" err="1" smtClean="0">
                <a:solidFill>
                  <a:schemeClr val="tx1"/>
                </a:solidFill>
              </a:rPr>
              <a:t>co</a:t>
            </a:r>
            <a:r>
              <a:rPr lang="fr-FR" sz="2800" b="1" dirty="0" smtClean="0">
                <a:solidFill>
                  <a:schemeClr val="tx1"/>
                </a:solidFill>
              </a:rPr>
              <a:t> infectés VIH/VHC</a:t>
            </a: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143504" y="6215082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43504" y="6215082"/>
            <a:ext cx="50006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358346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78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VALENCE: 24 weeks of SOF + RBV improves response in GT 3 patients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VALENCE : 24 semaines de traitement des G3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 par </a:t>
            </a:r>
            <a:r>
              <a:rPr lang="fr-FR" sz="2800" b="1" dirty="0" err="1" smtClean="0">
                <a:solidFill>
                  <a:schemeClr val="tx1"/>
                </a:solidFill>
              </a:rPr>
              <a:t>sofosbuvir</a:t>
            </a:r>
            <a:r>
              <a:rPr lang="fr-FR" sz="2800" b="1" dirty="0" smtClean="0">
                <a:solidFill>
                  <a:schemeClr val="tx1"/>
                </a:solidFill>
              </a:rPr>
              <a:t> + </a:t>
            </a:r>
            <a:r>
              <a:rPr lang="fr-FR" sz="2800" b="1" dirty="0" err="1" smtClean="0">
                <a:solidFill>
                  <a:schemeClr val="tx1"/>
                </a:solidFill>
              </a:rPr>
              <a:t>ribavirine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5715016"/>
            <a:ext cx="842968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6725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dell\Desktop\10 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ALLY Phase 3 programme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071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Essais utilisant le </a:t>
            </a:r>
            <a:r>
              <a:rPr lang="fr-FR" sz="3600" b="1" dirty="0" err="1" smtClean="0">
                <a:solidFill>
                  <a:schemeClr val="tx1"/>
                </a:solidFill>
              </a:rPr>
              <a:t>daclatasvir</a:t>
            </a:r>
            <a:r>
              <a:rPr lang="fr-FR" sz="3600" b="1" dirty="0" smtClean="0">
                <a:solidFill>
                  <a:schemeClr val="tx1"/>
                </a:solidFill>
              </a:rPr>
              <a:t> et le </a:t>
            </a:r>
            <a:r>
              <a:rPr lang="fr-FR" sz="3600" b="1" dirty="0" err="1" smtClean="0">
                <a:solidFill>
                  <a:schemeClr val="tx1"/>
                </a:solidFill>
              </a:rPr>
              <a:t>sofosbuvir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8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Ongoing study of </a:t>
            </a:r>
            <a:r>
              <a:rPr lang="en-US" sz="3200" dirty="0" err="1" smtClean="0">
                <a:ea typeface="ＭＳ Ｐゴシック" pitchFamily="-1" charset="-128"/>
                <a:cs typeface="ＭＳ Ｐゴシック" pitchFamily="-1" charset="-128"/>
              </a:rPr>
              <a:t>daclatasvir</a:t>
            </a: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 (DCV) + SOF in HIV/HCV co-infected patients: ALLY-2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7224" y="428604"/>
            <a:ext cx="7643866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ALLY 2 : </a:t>
            </a:r>
            <a:r>
              <a:rPr lang="fr-FR" sz="3200" b="1" dirty="0" err="1" smtClean="0">
                <a:solidFill>
                  <a:schemeClr val="tx1"/>
                </a:solidFill>
              </a:rPr>
              <a:t>Daclatasvir</a:t>
            </a:r>
            <a:r>
              <a:rPr lang="fr-FR" sz="3200" b="1" dirty="0" smtClean="0">
                <a:solidFill>
                  <a:schemeClr val="tx1"/>
                </a:solidFill>
              </a:rPr>
              <a:t> + </a:t>
            </a:r>
            <a:r>
              <a:rPr lang="fr-FR" sz="3200" b="1" dirty="0" err="1" smtClean="0">
                <a:solidFill>
                  <a:schemeClr val="tx1"/>
                </a:solidFill>
              </a:rPr>
              <a:t>sofosbuvir</a:t>
            </a:r>
            <a:r>
              <a:rPr lang="fr-FR" sz="3200" b="1" dirty="0" smtClean="0">
                <a:solidFill>
                  <a:schemeClr val="tx1"/>
                </a:solidFill>
              </a:rPr>
              <a:t> chez les adultes VIH/VHC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6429396"/>
            <a:ext cx="5000660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75440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ALLY-2: SVR in patients with </a:t>
            </a:r>
            <a:r>
              <a:rPr lang="en-US" altLang="en-US" dirty="0" smtClean="0"/>
              <a:t>HIV/HCV co-infection treated with SOF + DCV by genotype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ALLY 2 : RVS selon le génotype des patients VIH/VHC traités par </a:t>
            </a:r>
            <a:r>
              <a:rPr lang="fr-FR" sz="3200" b="1" dirty="0" err="1" smtClean="0">
                <a:solidFill>
                  <a:schemeClr val="tx1"/>
                </a:solidFill>
              </a:rPr>
              <a:t>sofosbuvir</a:t>
            </a:r>
            <a:r>
              <a:rPr lang="fr-FR" sz="3200" b="1" dirty="0" smtClean="0">
                <a:solidFill>
                  <a:schemeClr val="tx1"/>
                </a:solidFill>
              </a:rPr>
              <a:t> +</a:t>
            </a:r>
            <a:r>
              <a:rPr lang="fr-FR" sz="3200" b="1" dirty="0" err="1" smtClean="0">
                <a:solidFill>
                  <a:schemeClr val="tx1"/>
                </a:solidFill>
              </a:rPr>
              <a:t>daclatasvir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52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ALLY-2: SVR in patients with </a:t>
            </a:r>
            <a:r>
              <a:rPr lang="en-US" altLang="en-US" dirty="0" smtClean="0"/>
              <a:t>HIV/HCV co-infection treated with SOF + DCV by genotype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ALLY 2 : RVS selon le génotype des patients VIH/VHC traités par </a:t>
            </a:r>
            <a:r>
              <a:rPr lang="fr-FR" sz="3200" b="1" dirty="0" err="1" smtClean="0">
                <a:solidFill>
                  <a:schemeClr val="tx1"/>
                </a:solidFill>
              </a:rPr>
              <a:t>sofosbuvir</a:t>
            </a:r>
            <a:r>
              <a:rPr lang="fr-FR" sz="3200" b="1" dirty="0" smtClean="0">
                <a:solidFill>
                  <a:schemeClr val="tx1"/>
                </a:solidFill>
              </a:rPr>
              <a:t> +</a:t>
            </a:r>
            <a:r>
              <a:rPr lang="fr-FR" sz="3200" b="1" dirty="0" err="1" smtClean="0">
                <a:solidFill>
                  <a:schemeClr val="tx1"/>
                </a:solidFill>
              </a:rPr>
              <a:t>daclatasvir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06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ION-4: SVR in GT 1 or GT4 adult patients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with </a:t>
            </a:r>
            <a:r>
              <a:rPr lang="en-US" altLang="en-US" dirty="0" smtClean="0">
                <a:latin typeface="+mn-lt"/>
              </a:rPr>
              <a:t>HIV/HCV co-infection treated with 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12 weeks’ LDV/SOF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ION-4 : RVS chez VIH/VHC G1 et G4</a:t>
            </a:r>
          </a:p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 traités par 12 semaines SOF/LDV 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06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ION-4: high </a:t>
            </a:r>
            <a:r>
              <a:rPr lang="en-GB" dirty="0" smtClean="0"/>
              <a:t>SVR </a:t>
            </a:r>
            <a:r>
              <a:rPr lang="en-US" altLang="en-US" dirty="0" smtClean="0"/>
              <a:t>with 12 weeks’ LDV/SOF independent of ARV regimen and CD4 count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ION-4 : RVS élevée après 12 semaines de SOF/LDV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 indépendamment de l’ARN VIH et le taux de CD4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5072074"/>
            <a:ext cx="585791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 Bonne tolérance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 Pas d’arrêt prématuré du traitement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 Pas de modification de l’ARN VIH ou taux CD4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 Pas de toxicité rénale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12" y="5857892"/>
            <a:ext cx="200026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663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Effect of HCV antiviral therapy on inflammation and endothelial dysfunction serum markers in HIV-infected patients and HIV/HCV co-infected patients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Effets de la SVR sur l’inflammation et la dysfonction endothéliale chez les VIH/VHC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90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DDI between HCV DAAs and HIV </a:t>
            </a:r>
            <a:r>
              <a:rPr lang="en-GB" dirty="0" err="1" smtClean="0"/>
              <a:t>antiretrovirals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Interactions AAD /ARV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9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DDI </a:t>
            </a:r>
            <a:r>
              <a:rPr lang="de-CH" dirty="0" err="1" smtClean="0"/>
              <a:t>between</a:t>
            </a:r>
            <a:r>
              <a:rPr lang="de-CH" dirty="0" smtClean="0"/>
              <a:t> HCV DAAs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lipid-lowering</a:t>
            </a:r>
            <a:r>
              <a:rPr lang="de-CH" dirty="0" smtClean="0"/>
              <a:t> </a:t>
            </a:r>
            <a:r>
              <a:rPr lang="de-CH" dirty="0" err="1" smtClean="0"/>
              <a:t>drugs</a:t>
            </a:r>
            <a:endParaRPr lang="de-CH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Interactions entre AAD / molécules </a:t>
            </a:r>
            <a:r>
              <a:rPr lang="fr-FR" sz="2400" b="1" dirty="0" err="1" smtClean="0">
                <a:solidFill>
                  <a:schemeClr val="tx1"/>
                </a:solidFill>
              </a:rPr>
              <a:t>antilipémiantes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88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042" y="285728"/>
            <a:ext cx="600079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Molécules commercialisées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62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 and HCV: a changing epidemic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034" y="285728"/>
            <a:ext cx="7358114" cy="128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VIH/VHC : une épidémie en transition</a:t>
            </a:r>
            <a:endParaRPr lang="fr-FR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86908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6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But, is this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really the end of IFN and RBV 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patients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MAIS, est-ce vraiment la fin de l’INF + RBV ?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214422"/>
            <a:ext cx="157160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NON !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0298" y="2357430"/>
            <a:ext cx="500066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Pas de RVS chez tous les patients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0298" y="3357562"/>
            <a:ext cx="6500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Besoin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d’une alternative pour les résistances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0298" y="4214818"/>
            <a:ext cx="56436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Problème d’observance chez certains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298" y="5214950"/>
            <a:ext cx="600079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b="1" dirty="0" smtClean="0">
              <a:solidFill>
                <a:schemeClr val="tx1"/>
              </a:solidFill>
            </a:endParaRPr>
          </a:p>
          <a:p>
            <a:r>
              <a:rPr lang="fr-FR" sz="2400" b="1" dirty="0" smtClean="0">
                <a:solidFill>
                  <a:schemeClr val="tx1"/>
                </a:solidFill>
              </a:rPr>
              <a:t>Possibilité financière des systèmes de santé</a:t>
            </a:r>
          </a:p>
          <a:p>
            <a:endParaRPr lang="fr-FR" sz="2400" b="1" dirty="0" smtClean="0">
              <a:solidFill>
                <a:schemeClr val="tx1"/>
              </a:solidFill>
            </a:endParaRPr>
          </a:p>
          <a:p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7950" y="6500834"/>
            <a:ext cx="242889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86644" y="5357826"/>
            <a:ext cx="500066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69307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AAD en Tunisie 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Est-ce que les AAD vont arriver en Tunisie?</a:t>
            </a:r>
          </a:p>
          <a:p>
            <a:r>
              <a:rPr lang="fr-FR" dirty="0" smtClean="0"/>
              <a:t>Quand pourrons-nous les prescrire?</a:t>
            </a:r>
          </a:p>
          <a:p>
            <a:r>
              <a:rPr lang="fr-FR" dirty="0" smtClean="0"/>
              <a:t>A quel prix?</a:t>
            </a:r>
          </a:p>
          <a:p>
            <a:r>
              <a:rPr lang="fr-FR" dirty="0" smtClean="0"/>
              <a:t>Pour quels patients?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AAD en Tunisie 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Est-ce que les AAD vont arriver en Tunisie?</a:t>
            </a:r>
          </a:p>
          <a:p>
            <a:r>
              <a:rPr lang="fr-FR" dirty="0" smtClean="0"/>
              <a:t>Quand pourrons-nous les prescrire?</a:t>
            </a:r>
          </a:p>
          <a:p>
            <a:r>
              <a:rPr lang="fr-FR" dirty="0" smtClean="0"/>
              <a:t>A quel prix?</a:t>
            </a:r>
          </a:p>
          <a:p>
            <a:r>
              <a:rPr lang="fr-FR" dirty="0" smtClean="0"/>
              <a:t>Pour quels patients?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85984" y="4000504"/>
            <a:ext cx="50006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Stratégie d’élimination du VHC en Tunisie (à partir de 2016)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71538" y="4214818"/>
            <a:ext cx="928694" cy="28575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1/ oui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2/ non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/>
              <a:t>Est-ce que la population VIH/VHC est une population particulière ?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614364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/>
              <a:t>Hepatitis</a:t>
            </a:r>
            <a:r>
              <a:rPr lang="fr-FR" sz="1200" dirty="0" smtClean="0"/>
              <a:t> C in </a:t>
            </a:r>
            <a:r>
              <a:rPr lang="fr-FR" sz="1200" dirty="0" err="1" smtClean="0"/>
              <a:t>human</a:t>
            </a:r>
            <a:r>
              <a:rPr lang="fr-FR" sz="1200" dirty="0" smtClean="0"/>
              <a:t> </a:t>
            </a:r>
            <a:r>
              <a:rPr lang="fr-FR" sz="1200" dirty="0" err="1" smtClean="0"/>
              <a:t>immunodeficiency</a:t>
            </a:r>
            <a:r>
              <a:rPr lang="fr-FR" sz="1200" dirty="0" smtClean="0"/>
              <a:t> virus </a:t>
            </a:r>
            <a:r>
              <a:rPr lang="fr-FR" sz="1200" dirty="0" err="1" smtClean="0"/>
              <a:t>co</a:t>
            </a:r>
            <a:r>
              <a:rPr lang="fr-FR" sz="1200" dirty="0" smtClean="0"/>
              <a:t>-</a:t>
            </a:r>
            <a:r>
              <a:rPr lang="fr-FR" sz="1200" dirty="0" err="1" smtClean="0"/>
              <a:t>infected</a:t>
            </a:r>
            <a:r>
              <a:rPr lang="fr-FR" sz="1200" dirty="0" smtClean="0"/>
              <a:t> </a:t>
            </a:r>
            <a:r>
              <a:rPr lang="fr-FR" sz="1200" dirty="0" err="1" smtClean="0"/>
              <a:t>individuals</a:t>
            </a:r>
            <a:r>
              <a:rPr lang="fr-FR" sz="1200" dirty="0" smtClean="0"/>
              <a:t>: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err="1" smtClean="0"/>
              <a:t>this</a:t>
            </a:r>
            <a:r>
              <a:rPr lang="fr-FR" sz="1200" dirty="0" smtClean="0"/>
              <a:t> a « </a:t>
            </a:r>
            <a:r>
              <a:rPr lang="fr-FR" sz="1200" dirty="0" err="1" smtClean="0"/>
              <a:t>special</a:t>
            </a:r>
            <a:r>
              <a:rPr lang="fr-FR" sz="1200" dirty="0" smtClean="0"/>
              <a:t> population »?</a:t>
            </a:r>
          </a:p>
          <a:p>
            <a:pPr algn="r"/>
            <a:r>
              <a:rPr lang="fr-FR" sz="1200" dirty="0" smtClean="0"/>
              <a:t> </a:t>
            </a:r>
            <a:r>
              <a:rPr lang="fr-FR" sz="1200" dirty="0" err="1" smtClean="0"/>
              <a:t>Karageorgopoulos</a:t>
            </a:r>
            <a:r>
              <a:rPr lang="fr-FR" sz="1200" dirty="0" smtClean="0"/>
              <a:t> DE.   World J </a:t>
            </a:r>
            <a:r>
              <a:rPr lang="fr-FR" sz="1200" dirty="0" err="1" smtClean="0"/>
              <a:t>Hepatol</a:t>
            </a:r>
            <a:r>
              <a:rPr lang="fr-FR" sz="1200" dirty="0" smtClean="0"/>
              <a:t>. 2015 </a:t>
            </a:r>
            <a:r>
              <a:rPr lang="fr-FR" sz="1200" dirty="0" err="1" smtClean="0"/>
              <a:t>Jul</a:t>
            </a:r>
            <a:r>
              <a:rPr lang="fr-FR" sz="1200" dirty="0" smtClean="0"/>
              <a:t> 28;7(15):1936-52.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 Tunisie,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662114"/>
            <a:ext cx="7772400" cy="3910026"/>
          </a:xfrm>
        </p:spPr>
        <p:txBody>
          <a:bodyPr>
            <a:normAutofit fontScale="25000" lnSpcReduction="20000"/>
          </a:bodyPr>
          <a:lstStyle/>
          <a:p>
            <a:r>
              <a:rPr lang="fr-FR" sz="11200" dirty="0" smtClean="0"/>
              <a:t>26-40% HIV sont </a:t>
            </a:r>
            <a:r>
              <a:rPr lang="fr-FR" sz="11200" dirty="0" err="1" smtClean="0"/>
              <a:t>coinfectés</a:t>
            </a:r>
            <a:r>
              <a:rPr lang="fr-FR" sz="11200" dirty="0" smtClean="0"/>
              <a:t> VHC</a:t>
            </a:r>
          </a:p>
          <a:p>
            <a:endParaRPr lang="fr-FR" sz="5100" dirty="0" smtClean="0"/>
          </a:p>
          <a:p>
            <a:r>
              <a:rPr lang="fr-FR" sz="11200" dirty="0" smtClean="0"/>
              <a:t>Ce patient est génotype 4, quel génotype est prépondérant en Tunisie ?</a:t>
            </a:r>
          </a:p>
          <a:p>
            <a:endParaRPr lang="fr-FR" sz="5100" dirty="0" smtClean="0"/>
          </a:p>
          <a:p>
            <a:pPr>
              <a:buNone/>
            </a:pPr>
            <a:endParaRPr lang="fr-FR" sz="5100" dirty="0" smtClean="0"/>
          </a:p>
          <a:p>
            <a:pPr marL="806450" indent="-444500">
              <a:buFont typeface="+mj-lt"/>
              <a:buAutoNum type="arabicPeriod"/>
              <a:tabLst>
                <a:tab pos="801688" algn="l"/>
              </a:tabLst>
            </a:pPr>
            <a:r>
              <a:rPr lang="fr-FR" sz="11200" dirty="0" smtClean="0"/>
              <a:t>1a</a:t>
            </a:r>
            <a:endParaRPr lang="fr-FR" sz="11200" dirty="0" smtClean="0"/>
          </a:p>
          <a:p>
            <a:pPr marL="806450" indent="-444500">
              <a:buFont typeface="+mj-lt"/>
              <a:buAutoNum type="arabicPeriod"/>
              <a:tabLst>
                <a:tab pos="801688" algn="l"/>
              </a:tabLst>
            </a:pPr>
            <a:r>
              <a:rPr lang="fr-FR" sz="11200" dirty="0" smtClean="0"/>
              <a:t>1b</a:t>
            </a:r>
            <a:endParaRPr lang="fr-FR" sz="11200" dirty="0" smtClean="0"/>
          </a:p>
          <a:p>
            <a:pPr marL="806450" indent="-444500">
              <a:buFont typeface="+mj-lt"/>
              <a:buAutoNum type="arabicPeriod"/>
              <a:tabLst>
                <a:tab pos="801688" algn="l"/>
              </a:tabLst>
            </a:pPr>
            <a:r>
              <a:rPr lang="fr-FR" sz="11200" dirty="0" smtClean="0"/>
              <a:t>2</a:t>
            </a:r>
            <a:endParaRPr lang="fr-FR" sz="11200" dirty="0" smtClean="0"/>
          </a:p>
          <a:p>
            <a:pPr marL="806450" indent="-444500">
              <a:buFont typeface="+mj-lt"/>
              <a:buAutoNum type="arabicPeriod"/>
              <a:tabLst>
                <a:tab pos="801688" algn="l"/>
              </a:tabLst>
            </a:pPr>
            <a:r>
              <a:rPr lang="fr-FR" sz="11200" dirty="0" smtClean="0"/>
              <a:t>3</a:t>
            </a:r>
            <a:endParaRPr lang="fr-FR" sz="11200" dirty="0" smtClean="0"/>
          </a:p>
          <a:p>
            <a:pPr marL="806450" indent="-444500">
              <a:buFont typeface="+mj-lt"/>
              <a:buAutoNum type="arabicPeriod"/>
              <a:tabLst>
                <a:tab pos="801688" algn="l"/>
              </a:tabLst>
            </a:pPr>
            <a:r>
              <a:rPr lang="fr-FR" sz="11200" dirty="0" smtClean="0"/>
              <a:t>4</a:t>
            </a:r>
            <a:endParaRPr lang="fr-FR" sz="112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72132" y="5786454"/>
            <a:ext cx="3286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Kilani</a:t>
            </a:r>
            <a:r>
              <a:rPr lang="fr-FR" sz="1100" dirty="0" smtClean="0"/>
              <a:t> B. Tunisie Médicale 2007;85(2):121-3.</a:t>
            </a:r>
          </a:p>
          <a:p>
            <a:r>
              <a:rPr lang="fr-FR" sz="1100" dirty="0" err="1" smtClean="0"/>
              <a:t>Maaref</a:t>
            </a:r>
            <a:r>
              <a:rPr lang="fr-FR" sz="1100" dirty="0" smtClean="0"/>
              <a:t> F. Pathologie Biologie 2011;59(4):213-6.</a:t>
            </a:r>
          </a:p>
          <a:p>
            <a:r>
              <a:rPr lang="fr-FR" sz="1100" dirty="0" smtClean="0"/>
              <a:t>Fatima A. </a:t>
            </a:r>
            <a:r>
              <a:rPr lang="fr-FR" sz="1100" dirty="0" err="1" smtClean="0"/>
              <a:t>Plos</a:t>
            </a:r>
            <a:r>
              <a:rPr lang="fr-FR" sz="1100" dirty="0" smtClean="0"/>
              <a:t> one 2015 Mar 24;10(3):e0121873.</a:t>
            </a:r>
          </a:p>
          <a:p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1158</TotalTime>
  <Words>2517</Words>
  <Application>Microsoft Office PowerPoint</Application>
  <PresentationFormat>Affichage à l'écran (4:3)</PresentationFormat>
  <Paragraphs>497</Paragraphs>
  <Slides>83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4" baseType="lpstr">
      <vt:lpstr>Capitaux</vt:lpstr>
      <vt:lpstr>Co infection VIH-VHC Cas clinique et mise au point </vt:lpstr>
      <vt:lpstr>Est-ce que la population VIH/VHC est une population particulière ?</vt:lpstr>
      <vt:lpstr>Cas clinique</vt:lpstr>
      <vt:lpstr>Cas clinique</vt:lpstr>
      <vt:lpstr>Cas clinique</vt:lpstr>
      <vt:lpstr>Cas clinique</vt:lpstr>
      <vt:lpstr>Diapositive 7</vt:lpstr>
      <vt:lpstr>HIV and HCV: a changing epidemic</vt:lpstr>
      <vt:lpstr>En Tunisie, </vt:lpstr>
      <vt:lpstr>En Tunisie, </vt:lpstr>
      <vt:lpstr>Génotypes du VHC dans le monde</vt:lpstr>
      <vt:lpstr>HIV and HCV: natural course</vt:lpstr>
      <vt:lpstr>HIV/HCV  : complication dans les 2 sens</vt:lpstr>
      <vt:lpstr>Changing causes of death in the Swiss HIV  Cohort Study</vt:lpstr>
      <vt:lpstr>Bilan initial de l’hépatite C chez le VIH +</vt:lpstr>
      <vt:lpstr>Diagnostic sérologique</vt:lpstr>
      <vt:lpstr>Diagnostic sérologique</vt:lpstr>
      <vt:lpstr>Diapositive 18</vt:lpstr>
      <vt:lpstr>Diapositive 19</vt:lpstr>
      <vt:lpstr>Quelle technique utiliser pour quantifier l’ARN VHC ?</vt:lpstr>
      <vt:lpstr>Quelle technique utiliser pour quantifier l’ARN VHC ?</vt:lpstr>
      <vt:lpstr>Quelle technique utiliser pour le génotypage du VHC ?</vt:lpstr>
      <vt:lpstr>Evaluation de la fibrose hépatique</vt:lpstr>
      <vt:lpstr>Cas clinique</vt:lpstr>
      <vt:lpstr>Cas clinique</vt:lpstr>
      <vt:lpstr>Performance diagnostique des examens d’évaluation de la fibrose hépatique</vt:lpstr>
      <vt:lpstr>Limites des examens d’évaluation de la fibrose hépatique</vt:lpstr>
      <vt:lpstr>Evaluation de la fibrose hépatique des patients coinfectés VIH/VHC</vt:lpstr>
      <vt:lpstr>Cas clinique</vt:lpstr>
      <vt:lpstr>Cas clinique</vt:lpstr>
      <vt:lpstr>EASL: recommendation of prioritised treatment for HIV/HCV co-infection</vt:lpstr>
      <vt:lpstr>Diapositive 32</vt:lpstr>
      <vt:lpstr>Cas clinique</vt:lpstr>
      <vt:lpstr>Cas clinique</vt:lpstr>
      <vt:lpstr> Co infection VIH/VHC Instauration du traitement ARV </vt:lpstr>
      <vt:lpstr>            Co infection VIH/VHC Instauration du traitement ARV </vt:lpstr>
      <vt:lpstr>Cas clinique </vt:lpstr>
      <vt:lpstr>Cas clinique </vt:lpstr>
      <vt:lpstr> Objectifs du traitement VHC </vt:lpstr>
      <vt:lpstr>Successful HCV treatment reduces mortality in HIV/HCV co-infected patients</vt:lpstr>
      <vt:lpstr>Effects of SVR on the risk of death and HCC</vt:lpstr>
      <vt:lpstr>Cas clinique</vt:lpstr>
      <vt:lpstr>Cas clinique</vt:lpstr>
      <vt:lpstr>Indications thérapeutiques pour le traitement des hépatites chroniques C chez les patients coinfectés par le VIH</vt:lpstr>
      <vt:lpstr>Indications thérapeutiques pour le traitement des hépatites chroniques C chez les patients coinfectés par le VIH</vt:lpstr>
      <vt:lpstr>Cas clinique</vt:lpstr>
      <vt:lpstr>Cas clinique</vt:lpstr>
      <vt:lpstr>Cas clinique</vt:lpstr>
      <vt:lpstr>Cas clinique</vt:lpstr>
      <vt:lpstr>Cas clinique</vt:lpstr>
      <vt:lpstr>Cas clinique</vt:lpstr>
      <vt:lpstr>Cas clinique</vt:lpstr>
      <vt:lpstr>Cas clinique</vt:lpstr>
      <vt:lpstr>   Profils de réponse virologique en hépatite C </vt:lpstr>
      <vt:lpstr>   Profils de réponse virologique en hépatite C </vt:lpstr>
      <vt:lpstr>Cas clinique</vt:lpstr>
      <vt:lpstr>Cas clinique</vt:lpstr>
      <vt:lpstr>Diapositive 58</vt:lpstr>
      <vt:lpstr>HCV/HIV treatment outcomes with  PEG-IFN + RBV</vt:lpstr>
      <vt:lpstr>Side effects of IFN and RBV</vt:lpstr>
      <vt:lpstr>Practical limitations of IFN-based therapies</vt:lpstr>
      <vt:lpstr>Diapositive 62</vt:lpstr>
      <vt:lpstr>Diapositive 63</vt:lpstr>
      <vt:lpstr>Anti-HCV therapy has evolved  over time…</vt:lpstr>
      <vt:lpstr>Single DAAs are typically insufficient to induce SVR but combinations can be highly effective</vt:lpstr>
      <vt:lpstr>Cibles des agents antiviraux</vt:lpstr>
      <vt:lpstr>Diapositive 67</vt:lpstr>
      <vt:lpstr>SOF + RBV: SVR12 in GT 2, GT 3 and GT 4 in adult patients with HIV/HCV co-infection </vt:lpstr>
      <vt:lpstr>VALENCE: 24 weeks of SOF + RBV improves response in GT 3 patients</vt:lpstr>
      <vt:lpstr>ALLY Phase 3 programme</vt:lpstr>
      <vt:lpstr>Ongoing study of daclatasvir (DCV) + SOF in HIV/HCV co-infected patients: ALLY-2</vt:lpstr>
      <vt:lpstr>ALLY-2: SVR in patients with HIV/HCV co-infection treated with SOF + DCV by genotype</vt:lpstr>
      <vt:lpstr>ALLY-2: SVR in patients with HIV/HCV co-infection treated with SOF + DCV by genotype</vt:lpstr>
      <vt:lpstr>ION-4: SVR in GT 1 or GT4 adult patients  with HIV/HCV co-infection treated with  12 weeks’ LDV/SOF</vt:lpstr>
      <vt:lpstr>ION-4: high SVR with 12 weeks’ LDV/SOF independent of ARV regimen and CD4 count</vt:lpstr>
      <vt:lpstr>Effect of HCV antiviral therapy on inflammation and endothelial dysfunction serum markers in HIV-infected patients and HIV/HCV co-infected patients</vt:lpstr>
      <vt:lpstr>DDI between HCV DAAs and HIV antiretrovirals</vt:lpstr>
      <vt:lpstr>DDI between HCV DAAs and lipid-lowering drugs</vt:lpstr>
      <vt:lpstr>Diapositive 79</vt:lpstr>
      <vt:lpstr>But, is this really the end of IFN and RBV  for all patients?</vt:lpstr>
      <vt:lpstr>AAD en Tunisie …</vt:lpstr>
      <vt:lpstr>AAD en Tunisie …</vt:lpstr>
      <vt:lpstr>Est-ce que la population VIH/VHC est une population particulière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infection VIH-VHC cas clinique</dc:title>
  <dc:creator>dell</dc:creator>
  <cp:lastModifiedBy>RYM</cp:lastModifiedBy>
  <cp:revision>314</cp:revision>
  <dcterms:created xsi:type="dcterms:W3CDTF">2015-10-13T08:54:28Z</dcterms:created>
  <dcterms:modified xsi:type="dcterms:W3CDTF">2015-11-06T21:07:38Z</dcterms:modified>
</cp:coreProperties>
</file>